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45"/>
  </p:notesMasterIdLst>
  <p:sldIdLst>
    <p:sldId id="256" r:id="rId2"/>
    <p:sldId id="269" r:id="rId3"/>
    <p:sldId id="257" r:id="rId4"/>
    <p:sldId id="309" r:id="rId5"/>
    <p:sldId id="310" r:id="rId6"/>
    <p:sldId id="304" r:id="rId7"/>
    <p:sldId id="305" r:id="rId8"/>
    <p:sldId id="268" r:id="rId9"/>
    <p:sldId id="311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270" r:id="rId38"/>
    <p:sldId id="301" r:id="rId39"/>
    <p:sldId id="259" r:id="rId40"/>
    <p:sldId id="302" r:id="rId41"/>
    <p:sldId id="258" r:id="rId42"/>
    <p:sldId id="267" r:id="rId43"/>
    <p:sldId id="303" r:id="rId4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82" autoAdjust="0"/>
  </p:normalViewPr>
  <p:slideViewPr>
    <p:cSldViewPr>
      <p:cViewPr varScale="1">
        <p:scale>
          <a:sx n="86" d="100"/>
          <a:sy n="86" d="100"/>
        </p:scale>
        <p:origin x="-23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695DD8-2FC5-4626-9413-3483FD46F406}" type="datetimeFigureOut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CA22EC-28EA-4878-8E78-5A2314D420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30EA49-F3B9-4ED8-9E2B-DAA96169E867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DB3B91-903A-4F7E-B592-6D7F81CFA2B1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6376D-BD3E-4530-953C-91F66F425C87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7917FC-F9E6-439F-9DF8-699D8F7A1EA0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D0969-1CE8-422F-9FDF-7817B8E1FD56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97523-2AC3-410A-9FB8-196C8066AB15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8568AC-F9FB-4915-8E9E-9F298A47E908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42B6C4-684B-4474-8D40-EEB23B7F0C2B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E8BEB-12A7-4D3D-9698-B16211B70180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691E7-0410-479D-8357-3B99AA730AB9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197970-A484-4D3E-AD67-3EB7356C506F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098F7D-2BF0-49AA-96BC-EDC30AF3031D}" type="slidenum">
              <a:rPr lang="en-AU" smtClean="0"/>
              <a:pPr>
                <a:defRPr/>
              </a:pPr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33</a:t>
            </a:fld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958A39-EA10-4871-BE7B-4A70625772C0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35</a:t>
            </a:fld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36</a:t>
            </a:fld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37</a:t>
            </a:fld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38</a:t>
            </a:fld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53CCDA-ABAD-43EA-B0B7-3016C1403869}" type="slidenum">
              <a:rPr lang="en-AU" smtClean="0"/>
              <a:pPr>
                <a:defRPr/>
              </a:pPr>
              <a:t>39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C71801-4776-4917-90CC-C33CC4BD6CEF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40</a:t>
            </a:fld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41</a:t>
            </a:fld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BF30D8-65FC-435F-A38E-FD36EDAF2748}" type="slidenum">
              <a:rPr lang="en-AU" smtClean="0"/>
              <a:pPr>
                <a:defRPr/>
              </a:pPr>
              <a:t>42</a:t>
            </a:fld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CA22EC-28EA-4878-8E78-5A2314D420B3}" type="slidenum">
              <a:rPr lang="en-AU" smtClean="0"/>
              <a:pPr>
                <a:defRPr/>
              </a:pPr>
              <a:t>43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 typeface="+mj-lt"/>
              <a:buAutoNum type="arabicPeriod"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1071C6-C120-47B6-A930-D2636743FE71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5A1FB4-0F2C-4FD3-8216-9D87C50D8F4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0651A2-3255-44BE-BD55-40303E25617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R"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236A36-F2C1-4410-97C0-34E0B5C524A1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B0D3E8-DE50-4C1D-BB61-D0BE2D6C90D9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FC931-0783-4F60-91B3-8508665C3410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181E3B-9AC8-4928-984A-25BDACEC11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F90C-9696-4FA9-98E2-9B5D92E5E0A8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ED009-3477-40FA-AA5F-AC05218AECB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C914-697C-499F-B0B6-B58B76D9E54F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C15B-B432-493A-B899-BCB84BA270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367F-685D-4E4F-892E-BFA8C796A100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F3B1F-D2E5-4380-B455-1A401FF18C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93601B-F11E-4808-9C91-BF2AE4FFE8E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BF37E0-B68A-42E1-A6A9-884608B4D4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A754-3F52-4CFB-8B27-B22E0D07D0BE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B3030-5D48-489A-BDB8-3C1E94A5F5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D307-5AA5-4776-815B-4BA36C09D2E1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F10A-7746-4DEE-90AE-3E63CE44CD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5EEC-AC97-4DC6-9F09-A5C1A8C44852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BCB98-F2BA-4B10-8A73-6A39E02F97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2891A6-1371-44F9-BA18-69472852FC3A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E6AE-BB09-442B-B894-960BD62EC8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4695-082F-44F7-9D58-F2F0ABD40AD5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0784-64E1-490F-A46A-7D5ECC1673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C2B35A-F686-46C3-A9B1-310D774FB750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74271-0782-4E6C-B1E1-518323A305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956163B-7FE9-4BAE-BBDC-3A0DB42B7B76}" type="datetime1">
              <a:rPr lang="en-AU"/>
              <a:pPr>
                <a:defRPr/>
              </a:pPr>
              <a:t>21/03/2013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F85E45A-9DBD-4E90-BD69-2BE2D876AF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4" r:id="rId2"/>
    <p:sldLayoutId id="2147484032" r:id="rId3"/>
    <p:sldLayoutId id="2147484025" r:id="rId4"/>
    <p:sldLayoutId id="2147484026" r:id="rId5"/>
    <p:sldLayoutId id="2147484027" r:id="rId6"/>
    <p:sldLayoutId id="2147484033" r:id="rId7"/>
    <p:sldLayoutId id="2147484028" r:id="rId8"/>
    <p:sldLayoutId id="2147484034" r:id="rId9"/>
    <p:sldLayoutId id="2147484029" r:id="rId10"/>
    <p:sldLayoutId id="214748403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600" dirty="0" smtClean="0"/>
              <a:t>Better Regulation workshop</a:t>
            </a:r>
            <a:br>
              <a:rPr lang="en-AU" sz="3600" dirty="0" smtClean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2000" dirty="0" smtClean="0"/>
              <a:t>distribution outputs and environmental factors</a:t>
            </a:r>
            <a:endParaRPr lang="en-AU" sz="20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Potential application of economic benchmarking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2800" dirty="0" smtClean="0">
                <a:latin typeface="Lucida Fax" pitchFamily="18" charset="0"/>
              </a:rPr>
              <a:t>Su Wu</a:t>
            </a:r>
            <a:endParaRPr lang="en-AU" sz="2800" dirty="0">
              <a:latin typeface="Lucida Fax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Presentation structure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557338"/>
            <a:ext cx="8316912" cy="48958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AU" sz="3100" dirty="0" smtClean="0">
                <a:latin typeface="Lucida Fax" pitchFamily="18" charset="0"/>
              </a:rPr>
              <a:t>Background and key concepts</a:t>
            </a:r>
          </a:p>
          <a:p>
            <a:pPr>
              <a:defRPr/>
            </a:pPr>
            <a:r>
              <a:rPr lang="en-AU" sz="3100" dirty="0" smtClean="0">
                <a:latin typeface="Lucida Fax" pitchFamily="18" charset="0"/>
              </a:rPr>
              <a:t>Applications of economic benchmarking: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Cross-sectional analysis to measure relative efficiency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Time-series analysis to measure productivity change and its sources </a:t>
            </a:r>
          </a:p>
          <a:p>
            <a:pPr marL="216000" lvl="1">
              <a:buFont typeface="Verdana" pitchFamily="34" charset="0"/>
              <a:buNone/>
              <a:defRPr/>
            </a:pPr>
            <a:r>
              <a:rPr lang="en-AU" sz="3100" dirty="0" smtClean="0">
                <a:latin typeface="Lucida Fax" pitchFamily="18" charset="0"/>
              </a:rPr>
              <a:t>=&gt; Potential regulatory use of economic benchmarking: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Provide a basis for adjustment in short term to opex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Provide a basis for adjustment to cost escalation</a:t>
            </a:r>
          </a:p>
          <a:p>
            <a:pPr marL="432000" lvl="1">
              <a:defRPr/>
            </a:pPr>
            <a:r>
              <a:rPr lang="en-AU" sz="3100" dirty="0" smtClean="0">
                <a:latin typeface="Lucida Fax" pitchFamily="18" charset="0"/>
              </a:rPr>
              <a:t>Potential adjustment to opex and capex over time</a:t>
            </a:r>
          </a:p>
          <a:p>
            <a:pPr>
              <a:defRPr/>
            </a:pPr>
            <a:r>
              <a:rPr lang="en-AU" sz="3100" dirty="0" smtClean="0">
                <a:latin typeface="Lucida Fax" pitchFamily="18" charset="0"/>
              </a:rPr>
              <a:t>Development and implementation</a:t>
            </a:r>
          </a:p>
          <a:p>
            <a:pPr>
              <a:defRPr/>
            </a:pPr>
            <a:endParaRPr lang="en-AU" sz="3100" dirty="0">
              <a:latin typeface="Lucida Fax" pitchFamily="18" charset="0"/>
            </a:endParaRPr>
          </a:p>
          <a:p>
            <a:pPr lvl="1"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B60F8-BF41-4190-8B01-8D21314B9490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sz="3200" b="1" dirty="0" smtClean="0">
                <a:latin typeface="Lucida Fax" pitchFamily="18" charset="0"/>
              </a:rPr>
              <a:t>BACKGROUND AND KEY CONCEPTS</a:t>
            </a:r>
            <a:endParaRPr lang="en-AU" sz="3200" b="1" dirty="0">
              <a:latin typeface="Lucida Fax" pitchFamily="18" charset="0"/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AU" smtClean="0">
              <a:solidFill>
                <a:srgbClr val="B95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9F9CD-06A3-4005-92B9-CCDCA972E7E7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792162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Efficiency and the AER’s task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424862" cy="52562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AU" sz="2400" smtClean="0">
                <a:latin typeface="Lucida Fax" pitchFamily="18" charset="0"/>
              </a:rPr>
              <a:t>The measurement of efficiency is central to the AER’s task:</a:t>
            </a:r>
          </a:p>
          <a:p>
            <a:r>
              <a:rPr lang="en-AU" sz="2400" smtClean="0">
                <a:latin typeface="Lucida Fax" pitchFamily="18" charset="0"/>
              </a:rPr>
              <a:t>National Electricity Objective is to </a:t>
            </a:r>
            <a:r>
              <a:rPr lang="en-AU" sz="2400" i="1" smtClean="0">
                <a:latin typeface="Lucida Fax" pitchFamily="18" charset="0"/>
              </a:rPr>
              <a:t>‘promote </a:t>
            </a:r>
            <a:r>
              <a:rPr lang="en-AU" sz="2400" i="1" u="sng" smtClean="0">
                <a:latin typeface="Lucida Fax" pitchFamily="18" charset="0"/>
              </a:rPr>
              <a:t>efficient</a:t>
            </a:r>
            <a:r>
              <a:rPr lang="en-AU" sz="2400" i="1" smtClean="0">
                <a:latin typeface="Lucida Fax" pitchFamily="18" charset="0"/>
              </a:rPr>
              <a:t> investment in, and </a:t>
            </a:r>
            <a:r>
              <a:rPr lang="en-AU" sz="2400" i="1" u="sng" smtClean="0">
                <a:latin typeface="Lucida Fax" pitchFamily="18" charset="0"/>
              </a:rPr>
              <a:t>efficient</a:t>
            </a:r>
            <a:r>
              <a:rPr lang="en-AU" sz="2400" i="1" smtClean="0">
                <a:latin typeface="Lucida Fax" pitchFamily="18" charset="0"/>
              </a:rPr>
              <a:t> operation and use of, electricity services for the long term interests of consumers of electricity...’.</a:t>
            </a:r>
          </a:p>
          <a:p>
            <a:r>
              <a:rPr lang="en-AU" sz="2400" smtClean="0">
                <a:latin typeface="Lucida Fax" pitchFamily="18" charset="0"/>
              </a:rPr>
              <a:t>For opex and capex forecasts, the AER must be satisfied that the forecasts reasonably reflect the criteria.  Criteria include the efficient costs of meeting opex and capex objectives.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mtClean="0">
                <a:latin typeface="Lucida Fax" pitchFamily="18" charset="0"/>
              </a:rPr>
              <a:t>The new rules changed the opex and capex factors to provide an increased role for benchmarking.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771D2-15F6-4279-A121-D17672BECBAB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What is economic benchmarking?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351837" cy="4464050"/>
          </a:xfrm>
        </p:spPr>
        <p:txBody>
          <a:bodyPr/>
          <a:lstStyle/>
          <a:p>
            <a:r>
              <a:rPr lang="en-AU" sz="2400" smtClean="0">
                <a:latin typeface="Lucida Fax" pitchFamily="18" charset="0"/>
              </a:rPr>
              <a:t>We are seeking to measure the economic efficiency of an NSP by comparing its current performance to the performance of other NSPs and to its own past performance.  </a:t>
            </a:r>
          </a:p>
          <a:p>
            <a:r>
              <a:rPr lang="en-AU" sz="2400" smtClean="0">
                <a:latin typeface="Lucida Fax" pitchFamily="18" charset="0"/>
              </a:rPr>
              <a:t>We want to expand on our existing benchmarking to accommodate multiple inputs and multiple outputs relevant to NSP operations.  Current benchmarking (including category analysis) only provides a partial picture of efficiency which may not be reflected in overall performance.</a:t>
            </a:r>
          </a:p>
          <a:p>
            <a:endParaRPr lang="en-AU" sz="2100" smtClean="0">
              <a:latin typeface="Lucida Fax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296BF-4011-4B08-8D72-0B12F285A080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893175" cy="863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Application of economic benchmarking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424862" cy="4681537"/>
          </a:xfrm>
        </p:spPr>
        <p:txBody>
          <a:bodyPr/>
          <a:lstStyle/>
          <a:p>
            <a:r>
              <a:rPr lang="en-AU" sz="1800" smtClean="0">
                <a:latin typeface="Lucida Fax" pitchFamily="18" charset="0"/>
              </a:rPr>
              <a:t>Cross-sectional analysis (comparing NSPs to peers):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It measures relative efficiencies of individual NSPs.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The measures can be used to gauge the extent to which NSPs are responding to the incentive framework and the scope for further efficiency improvement.  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This information may be used to decide whether revealed costs should be accepted or whether a more detailed item-by-item review is required.  It may also be used to adjust base-year expenditure. </a:t>
            </a:r>
          </a:p>
          <a:p>
            <a:r>
              <a:rPr lang="en-AU" sz="1800" smtClean="0">
                <a:latin typeface="Lucida Fax" pitchFamily="18" charset="0"/>
              </a:rPr>
              <a:t>Time-series analysis (comparing NSPs over time):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It measures productivity change over time and its sources.</a:t>
            </a:r>
          </a:p>
          <a:p>
            <a:pPr lvl="1"/>
            <a:r>
              <a:rPr lang="en-AU" sz="1800" smtClean="0">
                <a:latin typeface="Lucida Fax" pitchFamily="18" charset="0"/>
              </a:rPr>
              <a:t>The measures can complement category analysis by identifying the scope for trend efficiency and productivity change. </a:t>
            </a:r>
          </a:p>
          <a:p>
            <a:endParaRPr lang="en-AU" sz="1800" smtClean="0">
              <a:latin typeface="Lucida Fax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894A6-FB47-4747-9385-B2FC5767D566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137525" cy="863600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Application to opex assessment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424862" cy="4681537"/>
          </a:xfrm>
        </p:spPr>
        <p:txBody>
          <a:bodyPr/>
          <a:lstStyle/>
          <a:p>
            <a:r>
              <a:rPr lang="en-AU" sz="2000" smtClean="0">
                <a:latin typeface="Lucida Fax" pitchFamily="18" charset="0"/>
              </a:rPr>
              <a:t>Current Australian regulatory practices in energy apply a ‘base-step-trend’ analysis to opex assessment, under which the base-year efficient opex is escalated for three changes: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output growth;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input-price escalation, accounting for partial factor productivity change;  </a:t>
            </a:r>
          </a:p>
          <a:p>
            <a:pPr lvl="1">
              <a:spcAft>
                <a:spcPts val="1800"/>
              </a:spcAft>
            </a:pPr>
            <a:r>
              <a:rPr lang="en-AU" sz="2000" smtClean="0">
                <a:latin typeface="Lucida Fax" pitchFamily="18" charset="0"/>
              </a:rPr>
              <a:t>before making allowance for ‘step changes’ in regulatory requirements or external operating environment. </a:t>
            </a:r>
          </a:p>
          <a:p>
            <a:pPr lvl="1">
              <a:spcAft>
                <a:spcPts val="1800"/>
              </a:spcAft>
            </a:pPr>
            <a:endParaRPr lang="en-AU" sz="2000" smtClean="0">
              <a:latin typeface="Lucida Fax" pitchFamily="18" charset="0"/>
            </a:endParaRPr>
          </a:p>
          <a:p>
            <a:r>
              <a:rPr lang="en-AU" sz="2000" smtClean="0">
                <a:latin typeface="Lucida Fax" pitchFamily="18" charset="0"/>
              </a:rPr>
              <a:t>Economic benchmarking can provide direct information on the base-year opex and opex productivity change components (and possibly scale economies effect that is sometimes separately measured under the output growth term).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208EF-44BE-488A-A09B-2C55100EAF32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4365625"/>
            <a:ext cx="7129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084763"/>
            <a:ext cx="8183562" cy="677862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  <a:defRPr/>
            </a:pP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>
                <a:latin typeface="Lucida Fax" pitchFamily="18" charset="0"/>
              </a:rPr>
              <a:t>APPLICATIONS — CROSS-SECTIONAL ANALYSIS</a:t>
            </a:r>
            <a:endParaRPr lang="en-AU" b="1" dirty="0">
              <a:latin typeface="Lucida Fax" pitchFamily="18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AU" smtClean="0">
              <a:solidFill>
                <a:srgbClr val="B95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B7564-55CC-4685-97EF-026E254071C3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Cross-sectional analysis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608513"/>
          </a:xfrm>
        </p:spPr>
        <p:txBody>
          <a:bodyPr/>
          <a:lstStyle/>
          <a:p>
            <a:r>
              <a:rPr lang="en-AU" sz="2400" smtClean="0">
                <a:latin typeface="Lucida Fax" pitchFamily="18" charset="0"/>
              </a:rPr>
              <a:t>Graphical analysis showing:</a:t>
            </a:r>
          </a:p>
          <a:p>
            <a:pPr lvl="1"/>
            <a:r>
              <a:rPr lang="en-AU" smtClean="0">
                <a:latin typeface="Lucida Fax" pitchFamily="18" charset="0"/>
              </a:rPr>
              <a:t>Relative efficiency performance of individual NSPs can change, depending on input-output specifications; </a:t>
            </a:r>
          </a:p>
          <a:p>
            <a:pPr lvl="1"/>
            <a:r>
              <a:rPr lang="en-AU" smtClean="0">
                <a:latin typeface="Lucida Fax" pitchFamily="18" charset="0"/>
              </a:rPr>
              <a:t>Relative efficiency performance of individual NSPs can change, when relevant environmental factors are taken into account.</a:t>
            </a:r>
          </a:p>
          <a:p>
            <a:pPr>
              <a:spcBef>
                <a:spcPts val="1200"/>
              </a:spcBef>
            </a:pPr>
            <a:r>
              <a:rPr lang="en-AU" sz="2400" smtClean="0">
                <a:latin typeface="Lucida Fax" pitchFamily="18" charset="0"/>
              </a:rPr>
              <a:t>How is relative efficiency relevant to expenditure forecasts?</a:t>
            </a:r>
          </a:p>
          <a:p>
            <a:pPr>
              <a:spcBef>
                <a:spcPts val="1200"/>
              </a:spcBef>
            </a:pPr>
            <a:r>
              <a:rPr lang="en-AU" sz="2400" smtClean="0">
                <a:latin typeface="Lucida Fax" pitchFamily="18" charset="0"/>
              </a:rPr>
              <a:t>How cross-sectional analysis may be used?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2F03E-97D4-44F6-971E-9C8424D6E80F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92163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Basic model – one output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2560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5604" name="AutoShape 31"/>
          <p:cNvSpPr>
            <a:spLocks noChangeAspect="1" noChangeArrowheads="1" noTextEdit="1"/>
          </p:cNvSpPr>
          <p:nvPr/>
        </p:nvSpPr>
        <p:spPr bwMode="auto">
          <a:xfrm>
            <a:off x="1116013" y="1557338"/>
            <a:ext cx="67310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05" name="Line 30"/>
          <p:cNvSpPr>
            <a:spLocks noChangeShapeType="1"/>
          </p:cNvSpPr>
          <p:nvPr/>
        </p:nvSpPr>
        <p:spPr bwMode="auto">
          <a:xfrm>
            <a:off x="1717675" y="5700713"/>
            <a:ext cx="5827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5606" name="Line 29"/>
          <p:cNvSpPr>
            <a:spLocks noChangeShapeType="1"/>
          </p:cNvSpPr>
          <p:nvPr/>
        </p:nvSpPr>
        <p:spPr bwMode="auto">
          <a:xfrm flipV="1">
            <a:off x="1717675" y="2179638"/>
            <a:ext cx="1588" cy="352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3325813" y="4881563"/>
            <a:ext cx="0" cy="819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3325813" y="3924300"/>
            <a:ext cx="301625" cy="957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4230688" y="2967038"/>
            <a:ext cx="903287" cy="409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5133975" y="2967038"/>
            <a:ext cx="15367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11" name="Text Box 24"/>
          <p:cNvSpPr txBox="1">
            <a:spLocks noChangeArrowheads="1"/>
          </p:cNvSpPr>
          <p:nvPr/>
        </p:nvSpPr>
        <p:spPr bwMode="auto">
          <a:xfrm>
            <a:off x="6916738" y="5837238"/>
            <a:ext cx="930275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</a:p>
        </p:txBody>
      </p:sp>
      <p:sp>
        <p:nvSpPr>
          <p:cNvPr id="25612" name="Text Box 23"/>
          <p:cNvSpPr txBox="1">
            <a:spLocks noChangeArrowheads="1"/>
          </p:cNvSpPr>
          <p:nvPr/>
        </p:nvSpPr>
        <p:spPr bwMode="auto">
          <a:xfrm>
            <a:off x="1116013" y="1706563"/>
            <a:ext cx="1027112" cy="4730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5613" name="Text Box 22"/>
          <p:cNvSpPr txBox="1">
            <a:spLocks noChangeArrowheads="1"/>
          </p:cNvSpPr>
          <p:nvPr/>
        </p:nvSpPr>
        <p:spPr bwMode="auto">
          <a:xfrm>
            <a:off x="1316038" y="5700713"/>
            <a:ext cx="5032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670675" y="2798763"/>
            <a:ext cx="1079500" cy="41116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5615" name="Oval 20"/>
          <p:cNvSpPr>
            <a:spLocks noChangeArrowheads="1"/>
          </p:cNvSpPr>
          <p:nvPr/>
        </p:nvSpPr>
        <p:spPr bwMode="auto">
          <a:xfrm>
            <a:off x="3259138" y="4881563"/>
            <a:ext cx="120650" cy="1190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560763" y="3924300"/>
            <a:ext cx="120650" cy="117475"/>
          </a:xfrm>
          <a:prstGeom prst="ellipse">
            <a:avLst/>
          </a:prstGeom>
          <a:solidFill>
            <a:schemeClr val="tx1">
              <a:alpha val="61960"/>
            </a:scheme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17" name="Oval 18"/>
          <p:cNvSpPr>
            <a:spLocks noChangeArrowheads="1"/>
          </p:cNvSpPr>
          <p:nvPr/>
        </p:nvSpPr>
        <p:spPr bwMode="auto">
          <a:xfrm>
            <a:off x="4146550" y="335597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18" name="Oval 17"/>
          <p:cNvSpPr>
            <a:spLocks noChangeArrowheads="1"/>
          </p:cNvSpPr>
          <p:nvPr/>
        </p:nvSpPr>
        <p:spPr bwMode="auto">
          <a:xfrm>
            <a:off x="5091113" y="293846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5092700" y="3984625"/>
            <a:ext cx="1588" cy="17160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1714500" y="4000500"/>
            <a:ext cx="341630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21" name="Oval 14"/>
          <p:cNvSpPr>
            <a:spLocks noChangeArrowheads="1"/>
          </p:cNvSpPr>
          <p:nvPr/>
        </p:nvSpPr>
        <p:spPr bwMode="auto">
          <a:xfrm>
            <a:off x="4383088" y="4333875"/>
            <a:ext cx="120650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22" name="Oval 13"/>
          <p:cNvSpPr>
            <a:spLocks noChangeArrowheads="1"/>
          </p:cNvSpPr>
          <p:nvPr/>
        </p:nvSpPr>
        <p:spPr bwMode="auto">
          <a:xfrm>
            <a:off x="5033963" y="3924300"/>
            <a:ext cx="120650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23" name="Oval 12"/>
          <p:cNvSpPr>
            <a:spLocks noChangeArrowheads="1"/>
          </p:cNvSpPr>
          <p:nvPr/>
        </p:nvSpPr>
        <p:spPr bwMode="auto">
          <a:xfrm>
            <a:off x="5832475" y="337661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24" name="Text Box 11"/>
          <p:cNvSpPr txBox="1">
            <a:spLocks noChangeArrowheads="1"/>
          </p:cNvSpPr>
          <p:nvPr/>
        </p:nvSpPr>
        <p:spPr bwMode="auto">
          <a:xfrm>
            <a:off x="5154613" y="3787775"/>
            <a:ext cx="4016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16013" y="3787775"/>
            <a:ext cx="703262" cy="546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Y1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3665538" y="3376613"/>
            <a:ext cx="565150" cy="5476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627" name="Oval 8"/>
          <p:cNvSpPr>
            <a:spLocks noChangeArrowheads="1"/>
          </p:cNvSpPr>
          <p:nvPr/>
        </p:nvSpPr>
        <p:spPr bwMode="auto">
          <a:xfrm>
            <a:off x="4897438" y="334962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3617913" y="4000500"/>
            <a:ext cx="1587" cy="17160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929188" y="5715000"/>
            <a:ext cx="749300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30" name="Oval 5"/>
          <p:cNvSpPr>
            <a:spLocks noChangeArrowheads="1"/>
          </p:cNvSpPr>
          <p:nvPr/>
        </p:nvSpPr>
        <p:spPr bwMode="auto">
          <a:xfrm>
            <a:off x="5737225" y="3619500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9138" y="5700713"/>
            <a:ext cx="798512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X*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32" name="Oval 3"/>
          <p:cNvSpPr>
            <a:spLocks noChangeArrowheads="1"/>
          </p:cNvSpPr>
          <p:nvPr/>
        </p:nvSpPr>
        <p:spPr bwMode="auto">
          <a:xfrm>
            <a:off x="3937000" y="4217988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43250" y="3571875"/>
            <a:ext cx="587375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A*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55B3E-C004-488A-A09C-FE28E79761F8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01E3C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 animBg="1"/>
      <p:bldP spid="2075" grpId="0" animBg="1"/>
      <p:bldP spid="2074" grpId="0" animBg="1"/>
      <p:bldP spid="2073" grpId="0" animBg="1"/>
      <p:bldP spid="2069" grpId="0"/>
      <p:bldP spid="2064" grpId="0" animBg="1"/>
      <p:bldP spid="2063" grpId="0" animBg="1"/>
      <p:bldP spid="2058" grpId="0"/>
      <p:bldP spid="2057" grpId="0" animBg="1"/>
      <p:bldP spid="2055" grpId="0" animBg="1"/>
      <p:bldP spid="2054" grpId="0"/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Agenda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482"/>
                <a:gridCol w="6635080"/>
              </a:tblGrid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Time</a:t>
                      </a:r>
                      <a:endParaRPr lang="en-AU" sz="26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Item</a:t>
                      </a:r>
                      <a:endParaRPr lang="en-AU" sz="1800" b="0" i="0" u="none" strike="noStrike" dirty="0"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09:00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Opening by Chris Pattas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Application of economic benchmarking techniques </a:t>
                      </a:r>
                      <a:r>
                        <a:rPr lang="en-AU" sz="2400" b="0" i="1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Introductory presentation by AER</a:t>
                      </a: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 staff</a:t>
                      </a:r>
                      <a:endParaRPr lang="en-AU" sz="2400" b="0" i="1" u="none" strike="noStrike" kern="1200" dirty="0" smtClean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10:05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What are the outputs</a:t>
                      </a: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? </a:t>
                      </a: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Introductory presentation by Economic Insights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11:25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What are the operating environment factors</a:t>
                      </a: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?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1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Introductory </a:t>
                      </a:r>
                      <a:r>
                        <a:rPr lang="en-AU" sz="2400" b="0" i="1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p</a:t>
                      </a:r>
                      <a:r>
                        <a:rPr lang="en-AU" sz="2400" b="0" i="1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resentation by Economic Insights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</a:rPr>
                        <a:t>12:25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Next steps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pic>
        <p:nvPicPr>
          <p:cNvPr id="8225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Extended model – two outputs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6627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6628" name="AutoShape 31"/>
          <p:cNvSpPr>
            <a:spLocks noChangeAspect="1" noChangeArrowheads="1" noTextEdit="1"/>
          </p:cNvSpPr>
          <p:nvPr/>
        </p:nvSpPr>
        <p:spPr bwMode="auto">
          <a:xfrm>
            <a:off x="1116013" y="1557338"/>
            <a:ext cx="6731000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9" name="Line 30"/>
          <p:cNvSpPr>
            <a:spLocks noChangeShapeType="1"/>
          </p:cNvSpPr>
          <p:nvPr/>
        </p:nvSpPr>
        <p:spPr bwMode="auto">
          <a:xfrm>
            <a:off x="1717675" y="5700713"/>
            <a:ext cx="58277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6630" name="Line 29"/>
          <p:cNvSpPr>
            <a:spLocks noChangeShapeType="1"/>
          </p:cNvSpPr>
          <p:nvPr/>
        </p:nvSpPr>
        <p:spPr bwMode="auto">
          <a:xfrm flipV="1">
            <a:off x="1717675" y="2179638"/>
            <a:ext cx="1588" cy="3521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8679" name="Line 28"/>
          <p:cNvSpPr>
            <a:spLocks noChangeShapeType="1"/>
          </p:cNvSpPr>
          <p:nvPr/>
        </p:nvSpPr>
        <p:spPr bwMode="auto">
          <a:xfrm flipV="1">
            <a:off x="3325813" y="4881563"/>
            <a:ext cx="0" cy="819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0" name="Line 27"/>
          <p:cNvSpPr>
            <a:spLocks noChangeShapeType="1"/>
          </p:cNvSpPr>
          <p:nvPr/>
        </p:nvSpPr>
        <p:spPr bwMode="auto">
          <a:xfrm flipV="1">
            <a:off x="3325813" y="3924300"/>
            <a:ext cx="301625" cy="957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1" name="Line 26"/>
          <p:cNvSpPr>
            <a:spLocks noChangeShapeType="1"/>
          </p:cNvSpPr>
          <p:nvPr/>
        </p:nvSpPr>
        <p:spPr bwMode="auto">
          <a:xfrm flipV="1">
            <a:off x="4230688" y="2967038"/>
            <a:ext cx="903287" cy="409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82" name="Line 25"/>
          <p:cNvSpPr>
            <a:spLocks noChangeShapeType="1"/>
          </p:cNvSpPr>
          <p:nvPr/>
        </p:nvSpPr>
        <p:spPr bwMode="auto">
          <a:xfrm>
            <a:off x="5133975" y="2967038"/>
            <a:ext cx="153670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5" name="Text Box 24"/>
          <p:cNvSpPr txBox="1">
            <a:spLocks noChangeArrowheads="1"/>
          </p:cNvSpPr>
          <p:nvPr/>
        </p:nvSpPr>
        <p:spPr bwMode="auto">
          <a:xfrm>
            <a:off x="6916738" y="5837238"/>
            <a:ext cx="930275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116013" y="1706563"/>
            <a:ext cx="1027112" cy="4730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1316038" y="5700713"/>
            <a:ext cx="5032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6670675" y="2798763"/>
            <a:ext cx="1079500" cy="41116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3259138" y="4881563"/>
            <a:ext cx="120650" cy="1190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3560763" y="3924300"/>
            <a:ext cx="120650" cy="117475"/>
          </a:xfrm>
          <a:prstGeom prst="ellipse">
            <a:avLst/>
          </a:prstGeom>
          <a:solidFill>
            <a:schemeClr val="tx1">
              <a:alpha val="61960"/>
            </a:scheme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4146550" y="335597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5091113" y="293846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383088" y="4333875"/>
            <a:ext cx="120650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033963" y="3924300"/>
            <a:ext cx="120650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832475" y="337661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6" name="Text Box 11"/>
          <p:cNvSpPr txBox="1">
            <a:spLocks noChangeArrowheads="1"/>
          </p:cNvSpPr>
          <p:nvPr/>
        </p:nvSpPr>
        <p:spPr bwMode="auto">
          <a:xfrm>
            <a:off x="5154613" y="3787775"/>
            <a:ext cx="401637" cy="4095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695" name="Line 9"/>
          <p:cNvSpPr>
            <a:spLocks noChangeShapeType="1"/>
          </p:cNvSpPr>
          <p:nvPr/>
        </p:nvSpPr>
        <p:spPr bwMode="auto">
          <a:xfrm flipV="1">
            <a:off x="3665538" y="3376613"/>
            <a:ext cx="565150" cy="5476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897438" y="3349625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737225" y="3619500"/>
            <a:ext cx="120650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3937000" y="4217988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pic>
        <p:nvPicPr>
          <p:cNvPr id="34" name="Picture 4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1125538"/>
            <a:ext cx="22383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FFA97-7D0D-4E04-BD1B-F951272CB0FD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1" dur="indefinite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4" dur="indefinite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27" dur="indefinite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0" dur="indefinite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3" dur="indefinite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6" dur="indefinite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9" dur="indefinite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2" dur="indefinite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5" dur="indefinite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1" grpId="0" animBg="1"/>
      <p:bldP spid="28682" grpId="0" animBg="1"/>
      <p:bldP spid="2071" grpId="0"/>
      <p:bldP spid="28686" grpId="0"/>
      <p:bldP spid="2068" grpId="0" animBg="1"/>
      <p:bldP spid="2067" grpId="0" animBg="1"/>
      <p:bldP spid="2066" grpId="0" animBg="1"/>
      <p:bldP spid="2065" grpId="0" animBg="1"/>
      <p:bldP spid="2062" grpId="0" animBg="1"/>
      <p:bldP spid="2061" grpId="0" animBg="1"/>
      <p:bldP spid="2060" grpId="0" animBg="1"/>
      <p:bldP spid="28695" grpId="0" animBg="1"/>
      <p:bldP spid="2056" grpId="0" animBg="1"/>
      <p:bldP spid="2053" grpId="0" animBg="1"/>
      <p:bldP spid="20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Extended model – two outputs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27651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765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7653" name="AutoShape 32"/>
          <p:cNvSpPr>
            <a:spLocks noChangeAspect="1" noChangeArrowheads="1" noTextEdit="1"/>
          </p:cNvSpPr>
          <p:nvPr/>
        </p:nvSpPr>
        <p:spPr bwMode="auto">
          <a:xfrm>
            <a:off x="1071563" y="1428750"/>
            <a:ext cx="699770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4" name="Line 31"/>
          <p:cNvSpPr>
            <a:spLocks noChangeShapeType="1"/>
          </p:cNvSpPr>
          <p:nvPr/>
        </p:nvSpPr>
        <p:spPr bwMode="auto">
          <a:xfrm>
            <a:off x="1670050" y="5792788"/>
            <a:ext cx="6057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7655" name="Line 30"/>
          <p:cNvSpPr>
            <a:spLocks noChangeShapeType="1"/>
          </p:cNvSpPr>
          <p:nvPr/>
        </p:nvSpPr>
        <p:spPr bwMode="auto">
          <a:xfrm flipV="1">
            <a:off x="1670050" y="2012950"/>
            <a:ext cx="1588" cy="37798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V="1">
            <a:off x="3341688" y="4941888"/>
            <a:ext cx="0" cy="850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3341688" y="3946525"/>
            <a:ext cx="312737" cy="9953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V="1">
            <a:off x="4281488" y="2914650"/>
            <a:ext cx="695325" cy="4397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5102225" y="2876550"/>
            <a:ext cx="1595438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0" name="Text Box 25"/>
          <p:cNvSpPr txBox="1">
            <a:spLocks noChangeArrowheads="1"/>
          </p:cNvSpPr>
          <p:nvPr/>
        </p:nvSpPr>
        <p:spPr bwMode="auto">
          <a:xfrm>
            <a:off x="6918325" y="5935663"/>
            <a:ext cx="914400" cy="425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</a:p>
        </p:txBody>
      </p:sp>
      <p:sp>
        <p:nvSpPr>
          <p:cNvPr id="27661" name="Text Box 24"/>
          <p:cNvSpPr txBox="1">
            <a:spLocks noChangeArrowheads="1"/>
          </p:cNvSpPr>
          <p:nvPr/>
        </p:nvSpPr>
        <p:spPr bwMode="auto">
          <a:xfrm>
            <a:off x="1000125" y="1500188"/>
            <a:ext cx="1093788" cy="493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7662" name="Text Box 23"/>
          <p:cNvSpPr txBox="1">
            <a:spLocks noChangeArrowheads="1"/>
          </p:cNvSpPr>
          <p:nvPr/>
        </p:nvSpPr>
        <p:spPr bwMode="auto">
          <a:xfrm>
            <a:off x="1252538" y="5792788"/>
            <a:ext cx="522287" cy="4270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6818313" y="2774950"/>
            <a:ext cx="1122362" cy="4286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3271838" y="4941888"/>
            <a:ext cx="125412" cy="1238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3586163" y="3946525"/>
            <a:ext cx="125412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4194175" y="3354388"/>
            <a:ext cx="125413" cy="1222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5200650" y="3257550"/>
            <a:ext cx="125413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5176838" y="3829050"/>
            <a:ext cx="3175" cy="196373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1670050" y="3829050"/>
            <a:ext cx="3551238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4440238" y="4746625"/>
            <a:ext cx="125412" cy="1222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5116513" y="3770313"/>
            <a:ext cx="125412" cy="1222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" name="Oval 13"/>
          <p:cNvSpPr>
            <a:spLocks noChangeArrowheads="1"/>
          </p:cNvSpPr>
          <p:nvPr/>
        </p:nvSpPr>
        <p:spPr bwMode="auto">
          <a:xfrm>
            <a:off x="5973763" y="2816225"/>
            <a:ext cx="125412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241925" y="3641725"/>
            <a:ext cx="419100" cy="425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71563" y="3571875"/>
            <a:ext cx="600075" cy="5683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V="1">
            <a:off x="3694113" y="3378200"/>
            <a:ext cx="587375" cy="5683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4976813" y="2816225"/>
            <a:ext cx="125412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810000" y="3829050"/>
            <a:ext cx="1588" cy="196373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929188" y="5786438"/>
            <a:ext cx="765175" cy="4270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848350" y="4067175"/>
            <a:ext cx="125413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89325" y="5792788"/>
            <a:ext cx="830263" cy="4270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X’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976688" y="4368800"/>
            <a:ext cx="125412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3748088" y="3770313"/>
            <a:ext cx="125412" cy="123825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402013" y="3521075"/>
            <a:ext cx="574675" cy="425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endParaRPr lang="en-US" sz="2000" b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68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pic>
        <p:nvPicPr>
          <p:cNvPr id="27685" name="Picture 4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052513"/>
            <a:ext cx="22383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Oval 13"/>
          <p:cNvSpPr>
            <a:spLocks noChangeArrowheads="1"/>
          </p:cNvSpPr>
          <p:nvPr/>
        </p:nvSpPr>
        <p:spPr bwMode="auto">
          <a:xfrm>
            <a:off x="5111750" y="4068763"/>
            <a:ext cx="120650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21FFA-9FC6-4023-B4E8-55A840505800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 animBg="1"/>
      <p:bldP spid="27676" grpId="0" animBg="1"/>
      <p:bldP spid="27675" grpId="0" animBg="1"/>
      <p:bldP spid="27674" grpId="0" animBg="1"/>
      <p:bldP spid="27670" grpId="0"/>
      <p:bldP spid="27669" grpId="0" animBg="1"/>
      <p:bldP spid="27668" grpId="0" animBg="1"/>
      <p:bldP spid="27667" grpId="0" animBg="1"/>
      <p:bldP spid="27666" grpId="0" animBg="1"/>
      <p:bldP spid="27665" grpId="0" animBg="1"/>
      <p:bldP spid="27664" grpId="0" animBg="1"/>
      <p:bldP spid="27663" grpId="0" animBg="1"/>
      <p:bldP spid="2" grpId="0" animBg="1"/>
      <p:bldP spid="3" grpId="0" animBg="1"/>
      <p:bldP spid="5" grpId="0"/>
      <p:bldP spid="27658" grpId="0" animBg="1"/>
      <p:bldP spid="27657" grpId="0" animBg="1"/>
      <p:bldP spid="27656" grpId="0" animBg="1"/>
      <p:bldP spid="6" grpId="0"/>
      <p:bldP spid="7" grpId="0" animBg="1"/>
      <p:bldP spid="9" grpId="0" animBg="1"/>
      <p:bldP spid="10" grpId="0" animBg="1"/>
      <p:bldP spid="27650" grpId="0"/>
      <p:bldP spid="39" grpId="0" animBg="1"/>
      <p:bldP spid="3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Extended model – adjusting for environment factors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867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867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8677" name="AutoShape 31"/>
          <p:cNvSpPr>
            <a:spLocks noChangeAspect="1" noChangeArrowheads="1" noTextEdit="1"/>
          </p:cNvSpPr>
          <p:nvPr/>
        </p:nvSpPr>
        <p:spPr bwMode="auto">
          <a:xfrm>
            <a:off x="1042988" y="1557338"/>
            <a:ext cx="71770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678" name="Line 30"/>
          <p:cNvSpPr>
            <a:spLocks noChangeShapeType="1"/>
          </p:cNvSpPr>
          <p:nvPr/>
        </p:nvSpPr>
        <p:spPr bwMode="auto">
          <a:xfrm>
            <a:off x="1685925" y="5759450"/>
            <a:ext cx="62134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8679" name="Line 29"/>
          <p:cNvSpPr>
            <a:spLocks noChangeShapeType="1"/>
          </p:cNvSpPr>
          <p:nvPr/>
        </p:nvSpPr>
        <p:spPr bwMode="auto">
          <a:xfrm flipV="1">
            <a:off x="1685925" y="2220913"/>
            <a:ext cx="1588" cy="3538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3462338" y="4929188"/>
            <a:ext cx="0" cy="8302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V="1">
            <a:off x="3462338" y="4076700"/>
            <a:ext cx="322262" cy="8524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357813" y="2928938"/>
            <a:ext cx="1492250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056438" y="5899150"/>
            <a:ext cx="1163637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  <a:r>
              <a:rPr lang="en-US" b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Adj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684" name="Text Box 24"/>
          <p:cNvSpPr txBox="1">
            <a:spLocks noChangeArrowheads="1"/>
          </p:cNvSpPr>
          <p:nvPr/>
        </p:nvSpPr>
        <p:spPr bwMode="auto">
          <a:xfrm>
            <a:off x="1042988" y="1739900"/>
            <a:ext cx="1203325" cy="48101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28685" name="Text Box 23"/>
          <p:cNvSpPr txBox="1">
            <a:spLocks noChangeArrowheads="1"/>
          </p:cNvSpPr>
          <p:nvPr/>
        </p:nvSpPr>
        <p:spPr bwMode="auto">
          <a:xfrm>
            <a:off x="1257300" y="5759450"/>
            <a:ext cx="536575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858000" y="2786063"/>
            <a:ext cx="1150938" cy="4175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</a:p>
        </p:txBody>
      </p:sp>
      <p:sp>
        <p:nvSpPr>
          <p:cNvPr id="26645" name="Oval 21"/>
          <p:cNvSpPr>
            <a:spLocks noChangeArrowheads="1"/>
          </p:cNvSpPr>
          <p:nvPr/>
        </p:nvSpPr>
        <p:spPr bwMode="auto">
          <a:xfrm>
            <a:off x="3394075" y="4929188"/>
            <a:ext cx="128588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3721100" y="4075113"/>
            <a:ext cx="128588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3" name="Oval 19"/>
          <p:cNvSpPr>
            <a:spLocks noChangeArrowheads="1"/>
          </p:cNvSpPr>
          <p:nvPr/>
        </p:nvSpPr>
        <p:spPr bwMode="auto">
          <a:xfrm>
            <a:off x="4948238" y="3381375"/>
            <a:ext cx="128587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6556375" y="3286125"/>
            <a:ext cx="128588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884738" y="3844925"/>
            <a:ext cx="1587" cy="191452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1685925" y="3844925"/>
            <a:ext cx="3268663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5221288" y="4808538"/>
            <a:ext cx="128587" cy="1206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826000" y="3787775"/>
            <a:ext cx="128588" cy="1190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5778500" y="2855913"/>
            <a:ext cx="128588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954588" y="3635375"/>
            <a:ext cx="428625" cy="4397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42988" y="3638550"/>
            <a:ext cx="750887" cy="5540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817938" y="2928938"/>
            <a:ext cx="1539875" cy="1147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5307013" y="2855913"/>
            <a:ext cx="128587" cy="1174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4110038" y="3844925"/>
            <a:ext cx="1587" cy="1914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5786438"/>
            <a:ext cx="893763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6227763" y="4076700"/>
            <a:ext cx="128587" cy="1158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676650" y="5759450"/>
            <a:ext cx="850900" cy="4159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XA’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4398963" y="4370388"/>
            <a:ext cx="128587" cy="11588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4052888" y="3787775"/>
            <a:ext cx="127000" cy="119063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649663" y="3500438"/>
            <a:ext cx="590550" cy="4143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BB2C9-4C68-431C-8A6C-DB7EBCF786E9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6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nimBg="1"/>
      <p:bldP spid="26651" grpId="0" animBg="1"/>
      <p:bldP spid="26650" grpId="0" animBg="1"/>
      <p:bldP spid="26646" grpId="0"/>
      <p:bldP spid="26645" grpId="0" animBg="1"/>
      <p:bldP spid="26644" grpId="0" animBg="1"/>
      <p:bldP spid="26643" grpId="0" animBg="1"/>
      <p:bldP spid="26642" grpId="0" animBg="1"/>
      <p:bldP spid="26641" grpId="0" animBg="1"/>
      <p:bldP spid="26640" grpId="0" animBg="1"/>
      <p:bldP spid="26639" grpId="0" animBg="1"/>
      <p:bldP spid="26638" grpId="0" animBg="1"/>
      <p:bldP spid="26637" grpId="0" animBg="1"/>
      <p:bldP spid="26636" grpId="0"/>
      <p:bldP spid="26635" grpId="0"/>
      <p:bldP spid="26634" grpId="0" animBg="1"/>
      <p:bldP spid="26633" grpId="0" animBg="1"/>
      <p:bldP spid="26632" grpId="0" animBg="1"/>
      <p:bldP spid="26631" grpId="0"/>
      <p:bldP spid="26630" grpId="0" animBg="1"/>
      <p:bldP spid="26629" grpId="0"/>
      <p:bldP spid="26628" grpId="0" animBg="1"/>
      <p:bldP spid="26627" grpId="0" animBg="1"/>
      <p:bldP spid="266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Key message from graphical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9750" y="1700213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Effective economic benchmarking requires: </a:t>
            </a:r>
          </a:p>
          <a:p>
            <a:pPr lvl="1"/>
            <a:r>
              <a:rPr lang="en-AU" smtClean="0">
                <a:latin typeface="Lucida Fax" pitchFamily="18" charset="0"/>
              </a:rPr>
              <a:t>adequate modelling of multi-input and multi-output nature of production by NSPs;</a:t>
            </a:r>
          </a:p>
          <a:p>
            <a:pPr lvl="1"/>
            <a:r>
              <a:rPr lang="en-AU" smtClean="0">
                <a:latin typeface="Lucida Fax" pitchFamily="18" charset="0"/>
              </a:rPr>
              <a:t>appropriate incorporation of the impact of operating environment factors over which the NSPs have no control.   </a:t>
            </a:r>
          </a:p>
          <a:p>
            <a:pPr>
              <a:buFont typeface="Wingdings 2" pitchFamily="18" charset="2"/>
              <a:buNone/>
            </a:pPr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56D9E-B5A7-4974-B578-42C03BC858BD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Regulatory use of cross-sectional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176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The relative efficiency performance of individual NSPs can be used to gauge:</a:t>
            </a:r>
          </a:p>
          <a:p>
            <a:pPr lvl="1">
              <a:defRPr/>
            </a:pPr>
            <a:r>
              <a:rPr lang="en-AU" dirty="0" smtClean="0">
                <a:latin typeface="Lucida Fax" pitchFamily="18" charset="0"/>
              </a:rPr>
              <a:t>the extent to which NSPs are responding to the incentive framework;</a:t>
            </a:r>
          </a:p>
          <a:p>
            <a:pPr lvl="1">
              <a:defRPr/>
            </a:pPr>
            <a:r>
              <a:rPr lang="en-AU" dirty="0" smtClean="0">
                <a:latin typeface="Lucida Fax" pitchFamily="18" charset="0"/>
              </a:rPr>
              <a:t>the scope for efficiency improvement.</a:t>
            </a:r>
            <a:endParaRPr lang="en-AU" sz="2800" dirty="0" smtClean="0">
              <a:latin typeface="Lucida Fax" pitchFamily="18" charset="0"/>
            </a:endParaRPr>
          </a:p>
          <a:p>
            <a:pPr marL="342900" lvl="1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AU" sz="2800" dirty="0" smtClean="0">
                <a:latin typeface="Lucida Fax" pitchFamily="18" charset="0"/>
              </a:rPr>
              <a:t>The short-run application, under which capital input is assumed fixed and modelled accordingly, provides a basis for adjustment in short term to opex.</a:t>
            </a:r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05853-F44A-4641-B819-D707510371D6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183562" cy="647700"/>
          </a:xfrm>
        </p:spPr>
        <p:txBody>
          <a:bodyPr/>
          <a:lstStyle/>
          <a:p>
            <a:pPr>
              <a:defRPr/>
            </a:pPr>
            <a:r>
              <a:rPr lang="en-AU" sz="3200" dirty="0" smtClean="0">
                <a:latin typeface="Lucida Fax" pitchFamily="18" charset="0"/>
              </a:rPr>
              <a:t>Short-run applications</a:t>
            </a:r>
            <a:endParaRPr lang="en-AU" sz="3200" dirty="0">
              <a:latin typeface="Lucida Fax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289925" cy="459105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AU" sz="2000" dirty="0" smtClean="0">
                <a:latin typeface="Lucida Fax" pitchFamily="18" charset="0"/>
              </a:rPr>
              <a:t>It is possible to conduct econometric modelling of opex cost function.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AU" sz="2000" dirty="0" smtClean="0">
                <a:latin typeface="Lucida Fax" pitchFamily="18" charset="0"/>
              </a:rPr>
              <a:t>This type of analysis is particularly useful for determining base-year efficient cost: 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Assume that an NSP is found to be inefficient in its use of opex, for the given level of technology, capital and outputs; 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One may expect that, its out-turned opex in the test year could be reduced to the estimated benchmark opex if the NSP operated efficiently;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The benchmark level of opex may be applied for the base-year in the coming regulatory period;</a:t>
            </a:r>
          </a:p>
          <a:p>
            <a:pPr marL="720000" lvl="1" indent="-342900">
              <a:defRPr/>
            </a:pPr>
            <a:r>
              <a:rPr lang="en-AU" sz="1600" dirty="0" smtClean="0">
                <a:latin typeface="Lucida Fax" pitchFamily="18" charset="0"/>
              </a:rPr>
              <a:t>This is the typical approach undertaken by the OFGEM in electricity distribution price control reviews.</a:t>
            </a:r>
          </a:p>
          <a:p>
            <a:pPr marL="437425" lvl="1" indent="-342900">
              <a:buSzPct val="80000"/>
              <a:buFont typeface="Wingdings 2" pitchFamily="18" charset="2"/>
              <a:buChar char=""/>
              <a:defRPr/>
            </a:pPr>
            <a:r>
              <a:rPr lang="en-AU" sz="2000" dirty="0" smtClean="0">
                <a:latin typeface="Lucida Fax" pitchFamily="18" charset="0"/>
              </a:rPr>
              <a:t>It has been put to the AER by NSPs.  See for example, Economic Insights (2012), </a:t>
            </a:r>
            <a:r>
              <a:rPr lang="en-AU" sz="2000" i="1" dirty="0" smtClean="0">
                <a:latin typeface="Lucida Fax" pitchFamily="18" charset="0"/>
              </a:rPr>
              <a:t>Econometric Estimates of the Victorian GDB Efficiency and Future Productivity Growth</a:t>
            </a:r>
            <a:r>
              <a:rPr lang="en-AU" sz="2000" dirty="0" smtClean="0">
                <a:latin typeface="Lucida Fax" pitchFamily="18" charset="0"/>
              </a:rPr>
              <a:t>, Reports prepared for SP AusNet, 28 March.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E79F5-6BAD-40DE-A5D4-E1DDDCF19CE0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084763"/>
            <a:ext cx="8183562" cy="677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 smtClean="0">
                <a:latin typeface="Lucida Fax" pitchFamily="18" charset="0"/>
              </a:rPr>
              <a:t>APPLICATIONS — TIME-SERIES ANALYSIS</a:t>
            </a:r>
            <a:endParaRPr lang="en-AU" b="1" dirty="0">
              <a:latin typeface="Lucida Fax" pitchFamily="18" charset="0"/>
            </a:endParaRP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AU" smtClean="0">
              <a:solidFill>
                <a:srgbClr val="B95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12C3E-59B4-4920-A376-AD756379CE9D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8651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Time-series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183563" cy="4332287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Graphical analysis showing:</a:t>
            </a:r>
          </a:p>
          <a:p>
            <a:pPr lvl="1"/>
            <a:r>
              <a:rPr lang="en-AU" smtClean="0">
                <a:latin typeface="Lucida Fax" pitchFamily="18" charset="0"/>
              </a:rPr>
              <a:t>Relative efficiency performance of individual NSPs to the frontier over time</a:t>
            </a:r>
          </a:p>
          <a:p>
            <a:pPr lvl="1"/>
            <a:r>
              <a:rPr lang="en-AU" smtClean="0">
                <a:latin typeface="Lucida Fax" pitchFamily="18" charset="0"/>
              </a:rPr>
              <a:t>Decomposition of productivity change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How is efficiency and productivity change over time relevant to expenditure assessment?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How time-series analysis may be used?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Short-run vs. long-run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E7995-4DA6-4FCE-9B79-53D70F5F284F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476250"/>
            <a:ext cx="8496300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Dynamic model – changes over time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481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4820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34821" name="Group 1"/>
          <p:cNvGrpSpPr>
            <a:grpSpLocks noChangeAspect="1"/>
          </p:cNvGrpSpPr>
          <p:nvPr/>
        </p:nvGrpSpPr>
        <p:grpSpPr bwMode="auto">
          <a:xfrm>
            <a:off x="1403350" y="1484313"/>
            <a:ext cx="6648450" cy="4618037"/>
            <a:chOff x="2555" y="7895"/>
            <a:chExt cx="5379" cy="3808"/>
          </a:xfrm>
        </p:grpSpPr>
        <p:sp>
          <p:nvSpPr>
            <p:cNvPr id="34823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555" y="7895"/>
              <a:ext cx="5360" cy="3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24" name="Line 29"/>
            <p:cNvSpPr>
              <a:spLocks noChangeShapeType="1"/>
            </p:cNvSpPr>
            <p:nvPr/>
          </p:nvSpPr>
          <p:spPr bwMode="auto">
            <a:xfrm>
              <a:off x="3035" y="11259"/>
              <a:ext cx="46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25" name="Line 28"/>
            <p:cNvSpPr>
              <a:spLocks noChangeShapeType="1"/>
            </p:cNvSpPr>
            <p:nvPr/>
          </p:nvSpPr>
          <p:spPr bwMode="auto">
            <a:xfrm flipV="1">
              <a:off x="3035" y="8427"/>
              <a:ext cx="1" cy="28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26" name="Line 27"/>
            <p:cNvSpPr>
              <a:spLocks noChangeShapeType="1"/>
            </p:cNvSpPr>
            <p:nvPr/>
          </p:nvSpPr>
          <p:spPr bwMode="auto">
            <a:xfrm flipV="1">
              <a:off x="4134" y="10454"/>
              <a:ext cx="1" cy="77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27" name="Line 26"/>
            <p:cNvSpPr>
              <a:spLocks noChangeShapeType="1"/>
            </p:cNvSpPr>
            <p:nvPr/>
          </p:nvSpPr>
          <p:spPr bwMode="auto">
            <a:xfrm flipV="1">
              <a:off x="4135" y="9373"/>
              <a:ext cx="367" cy="103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28" name="Line 25"/>
            <p:cNvSpPr>
              <a:spLocks noChangeShapeType="1"/>
            </p:cNvSpPr>
            <p:nvPr/>
          </p:nvSpPr>
          <p:spPr bwMode="auto">
            <a:xfrm>
              <a:off x="5653" y="8442"/>
              <a:ext cx="111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29" name="Text Box 24"/>
            <p:cNvSpPr txBox="1">
              <a:spLocks noChangeArrowheads="1"/>
            </p:cNvSpPr>
            <p:nvPr/>
          </p:nvSpPr>
          <p:spPr bwMode="auto">
            <a:xfrm>
              <a:off x="7046" y="11370"/>
              <a:ext cx="869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Input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Adj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4830" name="Text Box 23"/>
            <p:cNvSpPr txBox="1">
              <a:spLocks noChangeArrowheads="1"/>
            </p:cNvSpPr>
            <p:nvPr/>
          </p:nvSpPr>
          <p:spPr bwMode="auto">
            <a:xfrm>
              <a:off x="2661" y="8042"/>
              <a:ext cx="862" cy="38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Output</a:t>
              </a:r>
            </a:p>
          </p:txBody>
        </p:sp>
        <p:sp>
          <p:nvSpPr>
            <p:cNvPr id="34831" name="Text Box 22"/>
            <p:cNvSpPr txBox="1">
              <a:spLocks noChangeArrowheads="1"/>
            </p:cNvSpPr>
            <p:nvPr/>
          </p:nvSpPr>
          <p:spPr bwMode="auto">
            <a:xfrm>
              <a:off x="2715" y="11259"/>
              <a:ext cx="400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34832" name="Text Box 21"/>
            <p:cNvSpPr txBox="1">
              <a:spLocks noChangeArrowheads="1"/>
            </p:cNvSpPr>
            <p:nvPr/>
          </p:nvSpPr>
          <p:spPr bwMode="auto">
            <a:xfrm>
              <a:off x="6795" y="8320"/>
              <a:ext cx="1139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 b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Frontier </a:t>
              </a:r>
              <a:r>
                <a:rPr lang="en-US" b="1" i="1" baseline="-25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t+1</a:t>
              </a:r>
              <a:endParaRPr lang="en-US" b="1" baseline="-2500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4833" name="Oval 20"/>
            <p:cNvSpPr>
              <a:spLocks noChangeArrowheads="1"/>
            </p:cNvSpPr>
            <p:nvPr/>
          </p:nvSpPr>
          <p:spPr bwMode="auto">
            <a:xfrm>
              <a:off x="4078" y="10357"/>
              <a:ext cx="96" cy="9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34" name="Oval 19"/>
            <p:cNvSpPr>
              <a:spLocks noChangeArrowheads="1"/>
            </p:cNvSpPr>
            <p:nvPr/>
          </p:nvSpPr>
          <p:spPr bwMode="auto">
            <a:xfrm>
              <a:off x="4521" y="10053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35" name="Oval 18"/>
            <p:cNvSpPr>
              <a:spLocks noChangeArrowheads="1"/>
            </p:cNvSpPr>
            <p:nvPr/>
          </p:nvSpPr>
          <p:spPr bwMode="auto">
            <a:xfrm>
              <a:off x="6014" y="9279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36" name="Line 17"/>
            <p:cNvSpPr>
              <a:spLocks noChangeShapeType="1"/>
            </p:cNvSpPr>
            <p:nvPr/>
          </p:nvSpPr>
          <p:spPr bwMode="auto">
            <a:xfrm flipH="1">
              <a:off x="5103" y="9450"/>
              <a:ext cx="1" cy="18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37" name="Line 16"/>
            <p:cNvSpPr>
              <a:spLocks noChangeShapeType="1"/>
            </p:cNvSpPr>
            <p:nvPr/>
          </p:nvSpPr>
          <p:spPr bwMode="auto">
            <a:xfrm flipH="1" flipV="1">
              <a:off x="3035" y="9421"/>
              <a:ext cx="2069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38" name="Oval 15"/>
            <p:cNvSpPr>
              <a:spLocks noChangeArrowheads="1"/>
            </p:cNvSpPr>
            <p:nvPr/>
          </p:nvSpPr>
          <p:spPr bwMode="auto">
            <a:xfrm>
              <a:off x="5675" y="10497"/>
              <a:ext cx="96" cy="9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39" name="Oval 14"/>
            <p:cNvSpPr>
              <a:spLocks noChangeArrowheads="1"/>
            </p:cNvSpPr>
            <p:nvPr/>
          </p:nvSpPr>
          <p:spPr bwMode="auto">
            <a:xfrm>
              <a:off x="5061" y="9388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40" name="Oval 13"/>
            <p:cNvSpPr>
              <a:spLocks noChangeArrowheads="1"/>
            </p:cNvSpPr>
            <p:nvPr/>
          </p:nvSpPr>
          <p:spPr bwMode="auto">
            <a:xfrm>
              <a:off x="6014" y="8795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41" name="Text Box 12"/>
            <p:cNvSpPr txBox="1">
              <a:spLocks noChangeArrowheads="1"/>
            </p:cNvSpPr>
            <p:nvPr/>
          </p:nvSpPr>
          <p:spPr bwMode="auto">
            <a:xfrm>
              <a:off x="5176" y="9263"/>
              <a:ext cx="578" cy="35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 b="1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lang="en-US" b="1" i="1" baseline="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t+1</a:t>
              </a:r>
              <a:endParaRPr lang="en-US" b="1" baseline="3000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4842" name="Text Box 11"/>
            <p:cNvSpPr txBox="1">
              <a:spLocks noChangeArrowheads="1"/>
            </p:cNvSpPr>
            <p:nvPr/>
          </p:nvSpPr>
          <p:spPr bwMode="auto">
            <a:xfrm>
              <a:off x="2555" y="9328"/>
              <a:ext cx="560" cy="444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4843" name="Line 10"/>
            <p:cNvSpPr>
              <a:spLocks noChangeShapeType="1"/>
            </p:cNvSpPr>
            <p:nvPr/>
          </p:nvSpPr>
          <p:spPr bwMode="auto">
            <a:xfrm flipV="1">
              <a:off x="4467" y="8442"/>
              <a:ext cx="1208" cy="9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44" name="Oval 9"/>
            <p:cNvSpPr>
              <a:spLocks noChangeArrowheads="1"/>
            </p:cNvSpPr>
            <p:nvPr/>
          </p:nvSpPr>
          <p:spPr bwMode="auto">
            <a:xfrm>
              <a:off x="5643" y="8393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45" name="Line 8"/>
            <p:cNvSpPr>
              <a:spLocks noChangeShapeType="1"/>
            </p:cNvSpPr>
            <p:nvPr/>
          </p:nvSpPr>
          <p:spPr bwMode="auto">
            <a:xfrm flipH="1">
              <a:off x="4425" y="9484"/>
              <a:ext cx="42" cy="17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46" name="Text Box 7"/>
            <p:cNvSpPr txBox="1">
              <a:spLocks noChangeArrowheads="1"/>
            </p:cNvSpPr>
            <p:nvPr/>
          </p:nvSpPr>
          <p:spPr bwMode="auto">
            <a:xfrm>
              <a:off x="4809" y="11265"/>
              <a:ext cx="667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XA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4847" name="Oval 6"/>
            <p:cNvSpPr>
              <a:spLocks noChangeArrowheads="1"/>
            </p:cNvSpPr>
            <p:nvPr/>
          </p:nvSpPr>
          <p:spPr bwMode="auto">
            <a:xfrm>
              <a:off x="5380" y="9818"/>
              <a:ext cx="96" cy="9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48" name="Text Box 5"/>
            <p:cNvSpPr txBox="1">
              <a:spLocks noChangeArrowheads="1"/>
            </p:cNvSpPr>
            <p:nvPr/>
          </p:nvSpPr>
          <p:spPr bwMode="auto">
            <a:xfrm>
              <a:off x="4174" y="11259"/>
              <a:ext cx="635" cy="334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XA’</a:t>
              </a:r>
              <a:r>
                <a:rPr lang="en-US" baseline="-30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4849" name="Oval 4"/>
            <p:cNvSpPr>
              <a:spLocks noChangeArrowheads="1"/>
            </p:cNvSpPr>
            <p:nvPr/>
          </p:nvSpPr>
          <p:spPr bwMode="auto">
            <a:xfrm>
              <a:off x="5328" y="10147"/>
              <a:ext cx="96" cy="9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50" name="Oval 3"/>
            <p:cNvSpPr>
              <a:spLocks noChangeArrowheads="1"/>
            </p:cNvSpPr>
            <p:nvPr/>
          </p:nvSpPr>
          <p:spPr bwMode="auto">
            <a:xfrm>
              <a:off x="4425" y="9353"/>
              <a:ext cx="96" cy="97"/>
            </a:xfrm>
            <a:prstGeom prst="ellipse">
              <a:avLst/>
            </a:prstGeom>
            <a:solidFill>
              <a:schemeClr val="tx1">
                <a:alpha val="52156"/>
              </a:scheme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4851" name="Text Box 2"/>
            <p:cNvSpPr txBox="1">
              <a:spLocks noChangeArrowheads="1"/>
            </p:cNvSpPr>
            <p:nvPr/>
          </p:nvSpPr>
          <p:spPr bwMode="auto">
            <a:xfrm>
              <a:off x="4136" y="9027"/>
              <a:ext cx="462" cy="333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 lIns="60846" tIns="30423" rIns="60846" bIns="30423"/>
            <a:lstStyle/>
            <a:p>
              <a:r>
                <a:rPr lang="en-US" b="1" i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A’</a:t>
              </a:r>
              <a:r>
                <a:rPr lang="en-US" b="1" i="1" baseline="-2500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t+1</a:t>
              </a:r>
              <a:endParaRPr lang="en-US" b="1" baseline="-2500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173B7-3AE4-4887-A6CE-48AF30A27037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Dynamic model – decomposition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1500" y="1484313"/>
            <a:ext cx="3168650" cy="4525962"/>
          </a:xfrm>
        </p:spPr>
        <p:txBody>
          <a:bodyPr/>
          <a:lstStyle/>
          <a:p>
            <a:r>
              <a:rPr lang="en-AU" sz="2400" smtClean="0">
                <a:latin typeface="Lucida Fax" pitchFamily="18" charset="0"/>
              </a:rPr>
              <a:t>Potential efficiency change at time </a:t>
            </a:r>
            <a:r>
              <a:rPr lang="en-AU" sz="2400" i="1" smtClean="0">
                <a:latin typeface="Lucida Fax" pitchFamily="18" charset="0"/>
              </a:rPr>
              <a:t>t</a:t>
            </a:r>
          </a:p>
          <a:p>
            <a:pPr>
              <a:buFont typeface="Wingdings 2" pitchFamily="18" charset="2"/>
              <a:buNone/>
            </a:pPr>
            <a:endParaRPr lang="en-AU" sz="800" i="1" smtClean="0">
              <a:latin typeface="Lucida Fax" pitchFamily="18" charset="0"/>
            </a:endParaRPr>
          </a:p>
          <a:p>
            <a:r>
              <a:rPr lang="en-AU" sz="2400" smtClean="0">
                <a:latin typeface="Lucida Fax" pitchFamily="18" charset="0"/>
              </a:rPr>
              <a:t>Potential technical change from </a:t>
            </a:r>
            <a:r>
              <a:rPr lang="en-AU" sz="2400" i="1" smtClean="0">
                <a:latin typeface="Lucida Fax" pitchFamily="18" charset="0"/>
              </a:rPr>
              <a:t>t</a:t>
            </a:r>
            <a:r>
              <a:rPr lang="en-AU" sz="2400" smtClean="0">
                <a:latin typeface="Lucida Fax" pitchFamily="18" charset="0"/>
              </a:rPr>
              <a:t> to </a:t>
            </a:r>
            <a:r>
              <a:rPr lang="en-AU" sz="2400" i="1" smtClean="0">
                <a:latin typeface="Lucida Fax" pitchFamily="18" charset="0"/>
              </a:rPr>
              <a:t>t+1 (i.e., </a:t>
            </a:r>
            <a:r>
              <a:rPr lang="en-AU" sz="2400" smtClean="0">
                <a:latin typeface="Lucida Fax" pitchFamily="18" charset="0"/>
              </a:rPr>
              <a:t>frontier shift) </a:t>
            </a:r>
            <a:endParaRPr lang="en-AU" sz="2400" i="1" smtClean="0">
              <a:latin typeface="Lucida Fax" pitchFamily="18" charset="0"/>
            </a:endParaRPr>
          </a:p>
          <a:p>
            <a:pPr>
              <a:buFont typeface="Wingdings 2" pitchFamily="18" charset="2"/>
              <a:buNone/>
            </a:pPr>
            <a:endParaRPr lang="en-AU" sz="800" i="1" smtClean="0">
              <a:latin typeface="Lucida Fax" pitchFamily="18" charset="0"/>
            </a:endParaRPr>
          </a:p>
          <a:p>
            <a:r>
              <a:rPr lang="en-AU" sz="2400" smtClean="0">
                <a:latin typeface="Lucida Fax" pitchFamily="18" charset="0"/>
              </a:rPr>
              <a:t>Potential scale efficiency change from </a:t>
            </a:r>
            <a:r>
              <a:rPr lang="en-AU" sz="2400" i="1" smtClean="0">
                <a:latin typeface="Lucida Fax" pitchFamily="18" charset="0"/>
              </a:rPr>
              <a:t>t</a:t>
            </a:r>
            <a:r>
              <a:rPr lang="en-AU" sz="2400" smtClean="0">
                <a:latin typeface="Lucida Fax" pitchFamily="18" charset="0"/>
              </a:rPr>
              <a:t> to </a:t>
            </a:r>
            <a:r>
              <a:rPr lang="en-AU" sz="2400" i="1" smtClean="0">
                <a:latin typeface="Lucida Fax" pitchFamily="18" charset="0"/>
              </a:rPr>
              <a:t>t+1</a:t>
            </a:r>
          </a:p>
        </p:txBody>
      </p:sp>
      <p:sp>
        <p:nvSpPr>
          <p:cNvPr id="35844" name="AutoShape 30"/>
          <p:cNvSpPr>
            <a:spLocks noChangeAspect="1" noChangeArrowheads="1" noTextEdit="1"/>
          </p:cNvSpPr>
          <p:nvPr/>
        </p:nvSpPr>
        <p:spPr bwMode="auto">
          <a:xfrm>
            <a:off x="285750" y="1600200"/>
            <a:ext cx="5140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5845" name="Line 29"/>
          <p:cNvSpPr>
            <a:spLocks noChangeShapeType="1"/>
          </p:cNvSpPr>
          <p:nvPr/>
        </p:nvSpPr>
        <p:spPr bwMode="auto">
          <a:xfrm>
            <a:off x="746125" y="5484813"/>
            <a:ext cx="44497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 flipV="1">
            <a:off x="746125" y="2214563"/>
            <a:ext cx="1588" cy="3270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5847" name="Line 27"/>
          <p:cNvSpPr>
            <a:spLocks noChangeShapeType="1"/>
          </p:cNvSpPr>
          <p:nvPr/>
        </p:nvSpPr>
        <p:spPr bwMode="auto">
          <a:xfrm flipV="1">
            <a:off x="2017713" y="4716463"/>
            <a:ext cx="1587" cy="7683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5848" name="Line 26"/>
          <p:cNvSpPr>
            <a:spLocks noChangeShapeType="1"/>
          </p:cNvSpPr>
          <p:nvPr/>
        </p:nvSpPr>
        <p:spPr bwMode="auto">
          <a:xfrm flipV="1">
            <a:off x="2019300" y="3929063"/>
            <a:ext cx="230188" cy="787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5849" name="Line 25"/>
          <p:cNvSpPr>
            <a:spLocks noChangeShapeType="1"/>
          </p:cNvSpPr>
          <p:nvPr/>
        </p:nvSpPr>
        <p:spPr bwMode="auto">
          <a:xfrm>
            <a:off x="3390900" y="2865438"/>
            <a:ext cx="10699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5850" name="Text Box 24"/>
          <p:cNvSpPr txBox="1">
            <a:spLocks noChangeArrowheads="1"/>
          </p:cNvSpPr>
          <p:nvPr/>
        </p:nvSpPr>
        <p:spPr bwMode="auto">
          <a:xfrm>
            <a:off x="4392613" y="5613400"/>
            <a:ext cx="1033462" cy="3841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Input</a:t>
            </a:r>
            <a:r>
              <a:rPr lang="en-US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Adj</a:t>
            </a:r>
            <a:endParaRPr lang="en-US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51" name="Text Box 23"/>
          <p:cNvSpPr txBox="1">
            <a:spLocks noChangeArrowheads="1"/>
          </p:cNvSpPr>
          <p:nvPr/>
        </p:nvSpPr>
        <p:spPr bwMode="auto">
          <a:xfrm>
            <a:off x="285750" y="1770063"/>
            <a:ext cx="862013" cy="4445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Output</a:t>
            </a:r>
          </a:p>
        </p:txBody>
      </p:sp>
      <p:sp>
        <p:nvSpPr>
          <p:cNvPr id="35852" name="Text Box 22"/>
          <p:cNvSpPr txBox="1">
            <a:spLocks noChangeArrowheads="1"/>
          </p:cNvSpPr>
          <p:nvPr/>
        </p:nvSpPr>
        <p:spPr bwMode="auto">
          <a:xfrm>
            <a:off x="439738" y="5484813"/>
            <a:ext cx="382587" cy="3841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35853" name="Text Box 21"/>
          <p:cNvSpPr txBox="1">
            <a:spLocks noChangeArrowheads="1"/>
          </p:cNvSpPr>
          <p:nvPr/>
        </p:nvSpPr>
        <p:spPr bwMode="auto">
          <a:xfrm>
            <a:off x="4392613" y="2643188"/>
            <a:ext cx="1108075" cy="3841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  <a:r>
              <a:rPr lang="en-US" b="1" i="1" baseline="-25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b="1" baseline="-25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54" name="Oval 20"/>
          <p:cNvSpPr>
            <a:spLocks noChangeArrowheads="1"/>
          </p:cNvSpPr>
          <p:nvPr/>
        </p:nvSpPr>
        <p:spPr bwMode="auto">
          <a:xfrm>
            <a:off x="2995613" y="3662363"/>
            <a:ext cx="92075" cy="1095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5855" name="Text Box 19"/>
          <p:cNvSpPr txBox="1">
            <a:spLocks noChangeArrowheads="1"/>
          </p:cNvSpPr>
          <p:nvPr/>
        </p:nvSpPr>
        <p:spPr bwMode="auto">
          <a:xfrm>
            <a:off x="3065463" y="3624263"/>
            <a:ext cx="485775" cy="406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56" name="Line 18"/>
          <p:cNvSpPr>
            <a:spLocks noChangeShapeType="1"/>
          </p:cNvSpPr>
          <p:nvPr/>
        </p:nvSpPr>
        <p:spPr bwMode="auto">
          <a:xfrm flipV="1">
            <a:off x="2249488" y="2855913"/>
            <a:ext cx="1144587" cy="1073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441575" y="3662363"/>
            <a:ext cx="92075" cy="109537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376488" y="3825875"/>
            <a:ext cx="598487" cy="38258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r>
              <a:rPr lang="en-US" sz="2000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V="1">
            <a:off x="1776413" y="4324350"/>
            <a:ext cx="1587" cy="11604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1776413" y="3133725"/>
            <a:ext cx="423862" cy="1190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3214688" y="2109788"/>
            <a:ext cx="1069975" cy="1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2200275" y="2109788"/>
            <a:ext cx="1014413" cy="1023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595563" y="3079750"/>
            <a:ext cx="92075" cy="1079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2155825" y="3063875"/>
            <a:ext cx="92075" cy="111125"/>
          </a:xfrm>
          <a:prstGeom prst="ellipse">
            <a:avLst/>
          </a:prstGeom>
          <a:solidFill>
            <a:srgbClr val="FF0000">
              <a:alpha val="52156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4244975" y="1884363"/>
            <a:ext cx="1255713" cy="4175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Frontier</a:t>
            </a:r>
            <a:r>
              <a:rPr lang="en-US" b="1" i="1" baseline="-25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t+1</a:t>
            </a:r>
            <a:endParaRPr lang="en-US" b="1" baseline="-25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8" name="AutoShape 8"/>
          <p:cNvCxnSpPr>
            <a:cxnSpLocks noChangeShapeType="1"/>
          </p:cNvCxnSpPr>
          <p:nvPr/>
        </p:nvCxnSpPr>
        <p:spPr bwMode="auto">
          <a:xfrm flipH="1">
            <a:off x="2622550" y="3709988"/>
            <a:ext cx="285750" cy="3175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473325" y="2728913"/>
            <a:ext cx="608013" cy="4048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t+1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643063" y="2643188"/>
            <a:ext cx="738187" cy="4048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A’</a:t>
            </a:r>
            <a:r>
              <a:rPr lang="en-US" b="1" i="1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t+1</a:t>
            </a:r>
            <a:endParaRPr lang="en-US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946275" y="3652838"/>
            <a:ext cx="92075" cy="112712"/>
          </a:xfrm>
          <a:prstGeom prst="ellipse">
            <a:avLst/>
          </a:prstGeom>
          <a:solidFill>
            <a:srgbClr val="7030A0">
              <a:alpha val="52156"/>
            </a:srgbClr>
          </a:solidFill>
          <a:ln w="9525">
            <a:solidFill>
              <a:srgbClr val="7030A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cxnSp>
        <p:nvCxnSpPr>
          <p:cNvPr id="32" name="AutoShape 4"/>
          <p:cNvCxnSpPr>
            <a:cxnSpLocks noChangeShapeType="1"/>
          </p:cNvCxnSpPr>
          <p:nvPr/>
        </p:nvCxnSpPr>
        <p:spPr bwMode="auto">
          <a:xfrm rot="21480000" flipV="1">
            <a:off x="2017713" y="3187700"/>
            <a:ext cx="163512" cy="4191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3" name="AutoShape 3"/>
          <p:cNvSpPr>
            <a:spLocks noChangeArrowheads="1"/>
          </p:cNvSpPr>
          <p:nvPr/>
        </p:nvSpPr>
        <p:spPr bwMode="auto">
          <a:xfrm rot="10800000">
            <a:off x="2101850" y="3606800"/>
            <a:ext cx="295275" cy="106363"/>
          </a:xfrm>
          <a:prstGeom prst="rightArrow">
            <a:avLst>
              <a:gd name="adj1" fmla="val 50000"/>
              <a:gd name="adj2" fmla="val 83566"/>
            </a:avLst>
          </a:prstGeom>
          <a:solidFill>
            <a:srgbClr val="7030A0">
              <a:alpha val="87057"/>
            </a:srgbClr>
          </a:solidFill>
          <a:ln w="34925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649413" y="3524250"/>
            <a:ext cx="296862" cy="3381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r>
              <a:rPr lang="en-US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29DE-D04B-49BB-8CBD-6EF33F4DD79F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 animBg="1"/>
      <p:bldP spid="33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Expenditure assessment guidelines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Issues paper released late last year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Category analysis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Economic benchmarking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This is the first workshop on economic benchmarking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released 3 briefing notes on economic benchmarking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NSP outputs and environmental variables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NSP Inputs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Key message from graphical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Efficiency and productivity performance of individual NSPs over time are measured relative to the frontier, which may shift (out) periodically.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Productivity change may be attributable to factors such as technical change, efficiency change, and scale efficiency change.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E9423-E572-44DA-B443-5E36F39E0F7C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Regulatory use of time-series analysis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4248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The results on performance change over time complement category analysis by identifying the scope for trend efficiency and productivity change.</a:t>
            </a:r>
          </a:p>
          <a:p>
            <a:pPr>
              <a:spcBef>
                <a:spcPts val="1200"/>
              </a:spcBef>
            </a:pPr>
            <a:r>
              <a:rPr lang="en-AU" smtClean="0">
                <a:latin typeface="Lucida Fax" pitchFamily="18" charset="0"/>
              </a:rPr>
              <a:t>This provides a basis for:</a:t>
            </a:r>
          </a:p>
          <a:p>
            <a:pPr lvl="1"/>
            <a:r>
              <a:rPr lang="en-AU" smtClean="0">
                <a:latin typeface="Lucida Fax" pitchFamily="18" charset="0"/>
              </a:rPr>
              <a:t>adjustment to cost escalation within a regulatory period;</a:t>
            </a:r>
          </a:p>
          <a:p>
            <a:pPr lvl="1"/>
            <a:r>
              <a:rPr lang="en-AU" smtClean="0">
                <a:latin typeface="Lucida Fax" pitchFamily="18" charset="0"/>
              </a:rPr>
              <a:t>adjustment to opex and capex 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BF8B2-F98C-47AC-A27B-D2057CA7EDEB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92163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Long-run applications (1)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39750" y="1484313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Adjusting for cost escalation:</a:t>
            </a:r>
          </a:p>
          <a:p>
            <a:pPr lvl="1">
              <a:spcBef>
                <a:spcPts val="600"/>
              </a:spcBef>
            </a:pPr>
            <a:r>
              <a:rPr lang="en-AU" smtClean="0">
                <a:latin typeface="Lucida Fax" pitchFamily="18" charset="0"/>
              </a:rPr>
              <a:t>Cost escalation requires a consideration of future productivity change to offset changes from input prices, operation scale, and step changes;</a:t>
            </a:r>
          </a:p>
          <a:p>
            <a:pPr lvl="1">
              <a:spcBef>
                <a:spcPts val="600"/>
              </a:spcBef>
            </a:pPr>
            <a:r>
              <a:rPr lang="en-AU" smtClean="0">
                <a:latin typeface="Lucida Fax" pitchFamily="18" charset="0"/>
              </a:rPr>
              <a:t>Observed trend productivity change (or some components) can be a good indicator of future productivity change;</a:t>
            </a:r>
          </a:p>
          <a:p>
            <a:pPr lvl="1">
              <a:spcBef>
                <a:spcPts val="600"/>
              </a:spcBef>
            </a:pPr>
            <a:r>
              <a:rPr lang="en-AU" smtClean="0">
                <a:latin typeface="Lucida Fax" pitchFamily="18" charset="0"/>
              </a:rPr>
              <a:t>This can be estimated by time-series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E53A1-CD31-4247-A40D-C7990195A2FA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Long-run applications (2)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392612"/>
          </a:xfrm>
        </p:spPr>
        <p:txBody>
          <a:bodyPr/>
          <a:lstStyle/>
          <a:p>
            <a:r>
              <a:rPr lang="en-AU" sz="2000" smtClean="0">
                <a:latin typeface="Lucida Fax" pitchFamily="18" charset="0"/>
              </a:rPr>
              <a:t>Adjusting for opex and capex: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In the longer term all inputs are variable;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Inefficiency that cannot be removed immediately is removable gradually, in addition to other major sources of productivity change such as technical change and scale efficiency change;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This sets out the longer-term target, leading to efficient levels of all inputs including  capital;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This may require gradual and smooth adjustment to capex;</a:t>
            </a:r>
          </a:p>
          <a:p>
            <a:pPr lvl="1"/>
            <a:r>
              <a:rPr lang="en-AU" sz="2000" smtClean="0">
                <a:latin typeface="Lucida Fax" pitchFamily="18" charset="0"/>
              </a:rPr>
              <a:t>An appropriate path toward the target may need to be set out </a:t>
            </a:r>
            <a:r>
              <a:rPr lang="en-AU" sz="2000" i="1" smtClean="0">
                <a:latin typeface="Lucida Fax" pitchFamily="18" charset="0"/>
              </a:rPr>
              <a:t>ex ante</a:t>
            </a:r>
            <a:r>
              <a:rPr lang="en-AU" sz="2000" smtClean="0">
                <a:latin typeface="Lucida Fax" pitchFamily="18" charset="0"/>
              </a:rPr>
              <a:t> to provide businesses incentives to out-perform and thus converge to the industry frontier.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C022D-38F5-4AD7-9141-DF12A2BBD06C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20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Short-run vs long-run applications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sz="half" idx="2"/>
          </p:nvPr>
        </p:nvSpPr>
        <p:spPr>
          <a:xfrm>
            <a:off x="5651500" y="1484313"/>
            <a:ext cx="3000375" cy="469741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If capital is fixed, then SR efficiency gains are made periodically via reduction in non-capital inputs;</a:t>
            </a:r>
          </a:p>
          <a:p>
            <a:pPr>
              <a:buFont typeface="Wingdings 2" pitchFamily="18" charset="2"/>
              <a:buNone/>
              <a:defRPr/>
            </a:pPr>
            <a:endParaRPr lang="en-AU" sz="1500" dirty="0" smtClean="0">
              <a:latin typeface="Lucida Fax" pitchFamily="18" charset="0"/>
            </a:endParaRPr>
          </a:p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If capital is changeable, LR efficiency gains can be achieved incrementally  via adjustment to both opex and capex. 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1031" name="Text Box 32"/>
          <p:cNvSpPr txBox="1">
            <a:spLocks noChangeArrowheads="1"/>
          </p:cNvSpPr>
          <p:nvPr/>
        </p:nvSpPr>
        <p:spPr bwMode="auto">
          <a:xfrm>
            <a:off x="6100763" y="5602288"/>
            <a:ext cx="360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3" name="Rectangle 3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34" name="Rectangle 37"/>
          <p:cNvSpPr>
            <a:spLocks noChangeArrowheads="1"/>
          </p:cNvSpPr>
          <p:nvPr/>
        </p:nvSpPr>
        <p:spPr bwMode="auto">
          <a:xfrm>
            <a:off x="0" y="16192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5" name="Rectangle 38"/>
          <p:cNvSpPr>
            <a:spLocks noChangeArrowheads="1"/>
          </p:cNvSpPr>
          <p:nvPr/>
        </p:nvSpPr>
        <p:spPr bwMode="auto">
          <a:xfrm>
            <a:off x="0" y="78105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6" name="Rectangle 39"/>
          <p:cNvSpPr>
            <a:spLocks noChangeArrowheads="1"/>
          </p:cNvSpPr>
          <p:nvPr/>
        </p:nvSpPr>
        <p:spPr bwMode="auto">
          <a:xfrm>
            <a:off x="0" y="140017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7" name="Rectangle 40"/>
          <p:cNvSpPr>
            <a:spLocks noChangeArrowheads="1"/>
          </p:cNvSpPr>
          <p:nvPr/>
        </p:nvSpPr>
        <p:spPr bwMode="auto">
          <a:xfrm>
            <a:off x="0" y="201930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8" name="Rectangle 41"/>
          <p:cNvSpPr>
            <a:spLocks noChangeArrowheads="1"/>
          </p:cNvSpPr>
          <p:nvPr/>
        </p:nvSpPr>
        <p:spPr bwMode="auto">
          <a:xfrm>
            <a:off x="0" y="263842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39" name="Rectangle 42"/>
          <p:cNvSpPr>
            <a:spLocks noChangeArrowheads="1"/>
          </p:cNvSpPr>
          <p:nvPr/>
        </p:nvSpPr>
        <p:spPr bwMode="auto">
          <a:xfrm>
            <a:off x="0" y="3257550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040" name="Rectangle 43"/>
          <p:cNvSpPr>
            <a:spLocks noChangeArrowheads="1"/>
          </p:cNvSpPr>
          <p:nvPr/>
        </p:nvSpPr>
        <p:spPr bwMode="auto">
          <a:xfrm>
            <a:off x="0" y="3876675"/>
            <a:ext cx="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45113" y="5805488"/>
          <a:ext cx="227012" cy="266700"/>
        </p:xfrm>
        <a:graphic>
          <a:graphicData uri="http://schemas.openxmlformats.org/presentationml/2006/ole">
            <p:oleObj spid="_x0000_s1026" r:id="rId4" imgW="139579" imgH="164957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73125" y="1571625"/>
          <a:ext cx="608013" cy="271463"/>
        </p:xfrm>
        <a:graphic>
          <a:graphicData uri="http://schemas.openxmlformats.org/presentationml/2006/ole">
            <p:oleObj spid="_x0000_s1027" r:id="rId5" imgW="164885" imgH="164885" progId="">
              <p:embed/>
            </p:oleObj>
          </a:graphicData>
        </a:graphic>
      </p:graphicFrame>
      <p:sp>
        <p:nvSpPr>
          <p:cNvPr id="1041" name="Line 29"/>
          <p:cNvSpPr>
            <a:spLocks noChangeShapeType="1"/>
          </p:cNvSpPr>
          <p:nvPr/>
        </p:nvSpPr>
        <p:spPr bwMode="auto">
          <a:xfrm flipV="1">
            <a:off x="1277938" y="1736725"/>
            <a:ext cx="0" cy="39560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42" name="Line 28"/>
          <p:cNvSpPr>
            <a:spLocks noChangeShapeType="1"/>
          </p:cNvSpPr>
          <p:nvPr/>
        </p:nvSpPr>
        <p:spPr bwMode="auto">
          <a:xfrm>
            <a:off x="1277938" y="5692775"/>
            <a:ext cx="4225925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043" name="Arc 27"/>
          <p:cNvSpPr>
            <a:spLocks/>
          </p:cNvSpPr>
          <p:nvPr/>
        </p:nvSpPr>
        <p:spPr bwMode="auto">
          <a:xfrm rot="10800000">
            <a:off x="2571750" y="1928813"/>
            <a:ext cx="2582863" cy="21129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4" name="Text Box 25"/>
          <p:cNvSpPr txBox="1">
            <a:spLocks noChangeArrowheads="1"/>
          </p:cNvSpPr>
          <p:nvPr/>
        </p:nvSpPr>
        <p:spPr bwMode="auto">
          <a:xfrm>
            <a:off x="714375" y="1736725"/>
            <a:ext cx="42386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793750" y="3232150"/>
            <a:ext cx="4984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6" name="Text Box 19"/>
          <p:cNvSpPr txBox="1">
            <a:spLocks noChangeArrowheads="1"/>
          </p:cNvSpPr>
          <p:nvPr/>
        </p:nvSpPr>
        <p:spPr bwMode="auto">
          <a:xfrm>
            <a:off x="2405063" y="3935413"/>
            <a:ext cx="4143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47" name="Text Box 12"/>
          <p:cNvSpPr txBox="1">
            <a:spLocks noChangeArrowheads="1"/>
          </p:cNvSpPr>
          <p:nvPr/>
        </p:nvSpPr>
        <p:spPr bwMode="auto">
          <a:xfrm>
            <a:off x="855663" y="5692775"/>
            <a:ext cx="4222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sp>
        <p:nvSpPr>
          <p:cNvPr id="1048" name="Line 11"/>
          <p:cNvSpPr>
            <a:spLocks noChangeShapeType="1"/>
          </p:cNvSpPr>
          <p:nvPr/>
        </p:nvSpPr>
        <p:spPr bwMode="auto">
          <a:xfrm>
            <a:off x="2405063" y="408146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049" name="Line 10"/>
          <p:cNvSpPr>
            <a:spLocks noChangeShapeType="1"/>
          </p:cNvSpPr>
          <p:nvPr/>
        </p:nvSpPr>
        <p:spPr bwMode="auto">
          <a:xfrm>
            <a:off x="1285875" y="3857625"/>
            <a:ext cx="2357438" cy="1857375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/>
            <a:tailEnd type="none" w="med" len="sm"/>
          </a:ln>
        </p:spPr>
        <p:txBody>
          <a:bodyPr/>
          <a:lstStyle/>
          <a:p>
            <a:endParaRPr lang="en-AU"/>
          </a:p>
        </p:txBody>
      </p:sp>
      <p:sp>
        <p:nvSpPr>
          <p:cNvPr id="1050" name="Text Box 6"/>
          <p:cNvSpPr txBox="1">
            <a:spLocks noChangeArrowheads="1"/>
          </p:cNvSpPr>
          <p:nvPr/>
        </p:nvSpPr>
        <p:spPr bwMode="auto">
          <a:xfrm>
            <a:off x="5143500" y="3786188"/>
            <a:ext cx="714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lang="en-US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>
          <a:xfrm flipV="1">
            <a:off x="2357438" y="4643438"/>
            <a:ext cx="142875" cy="136525"/>
          </a:xfrm>
          <a:prstGeom prst="ellipse">
            <a:avLst/>
          </a:prstGeom>
          <a:solidFill>
            <a:schemeClr val="tx2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929063" y="3071813"/>
            <a:ext cx="125412" cy="1254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44" name="Arc 27"/>
          <p:cNvSpPr>
            <a:spLocks/>
          </p:cNvSpPr>
          <p:nvPr/>
        </p:nvSpPr>
        <p:spPr bwMode="auto">
          <a:xfrm rot="11189284">
            <a:off x="1403350" y="3017838"/>
            <a:ext cx="2952750" cy="22526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4286250" y="5143500"/>
            <a:ext cx="71278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en-US" sz="2000" baseline="-30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3071813" y="3143250"/>
            <a:ext cx="865187" cy="142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1571625" y="3143250"/>
            <a:ext cx="1365250" cy="142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2" idx="3"/>
            <a:endCxn id="50" idx="5"/>
          </p:cNvCxnSpPr>
          <p:nvPr/>
        </p:nvCxnSpPr>
        <p:spPr>
          <a:xfrm flipH="1">
            <a:off x="2479675" y="3179763"/>
            <a:ext cx="1468438" cy="148431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714500" y="2571750"/>
            <a:ext cx="25717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>
                <a:latin typeface="Times New Roman" pitchFamily="18" charset="0"/>
                <a:cs typeface="Times New Roman" pitchFamily="18" charset="0"/>
              </a:rPr>
              <a:t>…… SR efficiency gains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 rot="-2808247">
            <a:off x="2560638" y="3967162"/>
            <a:ext cx="20716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AU">
                <a:latin typeface="Times New Roman" pitchFamily="18" charset="0"/>
                <a:cs typeface="Times New Roman" pitchFamily="18" charset="0"/>
              </a:rPr>
              <a:t>LR efficiency gains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A0984-590D-474B-9D78-161AA453884A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084763"/>
            <a:ext cx="8183562" cy="677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b="1" dirty="0" smtClean="0">
                <a:latin typeface="Lucida Fax" pitchFamily="18" charset="0"/>
              </a:rPr>
              <a:t>BENCHMARKING — DEVELOPMENT AND IMPLEMENTATION</a:t>
            </a:r>
            <a:endParaRPr lang="en-AU" b="1" dirty="0">
              <a:latin typeface="Lucida Fax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DFF71-EDC5-4730-B2B1-4CCE084341C7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25000"/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Development and Implementation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260850"/>
          </a:xfrm>
        </p:spPr>
        <p:txBody>
          <a:bodyPr/>
          <a:lstStyle/>
          <a:p>
            <a:pPr eaLnBrk="1" hangingPunct="1"/>
            <a:r>
              <a:rPr lang="en-AU" sz="2000" smtClean="0">
                <a:latin typeface="Lucida Fax" pitchFamily="18" charset="0"/>
              </a:rPr>
              <a:t>Index methods such as multi-lateral TFP will probably be able to be implemented first given lesser requirements for numbers of observations and the more observations-intensive methods will come into play later on. 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Back casting data can potentially be used to undertake economic benchmarking in the near future, in conjunction with other techniques for expenditure assessment.   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Over time greater reliance may be placed on economic benchmarking results.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Annual benchmarking reports will play a key role in development and consultation.</a:t>
            </a:r>
          </a:p>
          <a:p>
            <a:pPr eaLnBrk="1" hangingPunct="1"/>
            <a:r>
              <a:rPr lang="en-AU" sz="2000" smtClean="0">
                <a:latin typeface="Lucida Fax" pitchFamily="18" charset="0"/>
              </a:rPr>
              <a:t>Data should be made publicly available to facilitate analysis by interested parties and to allow them to undertake their own economic benchmarking applications.</a:t>
            </a:r>
          </a:p>
          <a:p>
            <a:pPr eaLnBrk="1" hangingPunct="1"/>
            <a:endParaRPr lang="en-AU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FB72-F3F7-417F-A0D9-3F1A2989D33E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Discussion of application of economic benchmarking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  <p:pic>
        <p:nvPicPr>
          <p:cNvPr id="430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Presentation</a:t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/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>Economic Insights</a:t>
            </a:r>
            <a:br>
              <a:rPr lang="en-AU" dirty="0" smtClean="0">
                <a:latin typeface="Lucida Fax" pitchFamily="18" charset="0"/>
              </a:rPr>
            </a:br>
            <a:endParaRPr lang="en-AU" dirty="0">
              <a:latin typeface="Lucida Fax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Outputs</a:t>
            </a:r>
            <a:endParaRPr lang="en-AU" sz="3600" dirty="0"/>
          </a:p>
        </p:txBody>
      </p:sp>
      <p:pic>
        <p:nvPicPr>
          <p:cNvPr id="4403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Outputs 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z="3600" smtClean="0">
                <a:latin typeface="Lucida Fax" pitchFamily="18" charset="0"/>
              </a:rPr>
              <a:t>Criteria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3200" smtClean="0">
                <a:latin typeface="Lucida Fax" pitchFamily="18" charset="0"/>
              </a:rPr>
              <a:t>Aligns with NEL &amp; NER objectives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3200" smtClean="0">
                <a:latin typeface="Lucida Fax" pitchFamily="18" charset="0"/>
              </a:rPr>
              <a:t>Reflects a service provided to customers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z="3200" smtClean="0">
                <a:latin typeface="Lucida Fax" pitchFamily="18" charset="0"/>
              </a:rPr>
              <a:t>Significant</a:t>
            </a:r>
          </a:p>
          <a:p>
            <a:pPr eaLnBrk="1" hangingPunct="1"/>
            <a:r>
              <a:rPr lang="en-AU" sz="3600" smtClean="0">
                <a:latin typeface="Lucida Fax" pitchFamily="18" charset="0"/>
              </a:rPr>
              <a:t>Billed vs Functional outputs</a:t>
            </a:r>
          </a:p>
          <a:p>
            <a:pPr eaLnBrk="1" hangingPunct="1"/>
            <a:r>
              <a:rPr lang="en-AU" sz="3600" smtClean="0">
                <a:latin typeface="Lucida Fax" pitchFamily="18" charset="0"/>
              </a:rPr>
              <a:t>Appropriate output specification</a:t>
            </a:r>
          </a:p>
          <a:p>
            <a:pPr eaLnBrk="1" hangingPunct="1"/>
            <a:endParaRPr lang="en-AU" sz="3600" smtClean="0"/>
          </a:p>
        </p:txBody>
      </p:sp>
      <p:pic>
        <p:nvPicPr>
          <p:cNvPr id="4506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Response to briefing note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Briefing notes to provide context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Stakeholders requested to provide responses so we can target workshops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Received two responses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Key issue raised — How can economic benchmarking be applied?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Feedback on briefing notes</a:t>
            </a:r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 specification 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Shortlist /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strawman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z="2400" smtClean="0"/>
              <a:t>Customer numbers</a:t>
            </a:r>
          </a:p>
          <a:p>
            <a:pPr eaLnBrk="1" hangingPunct="1"/>
            <a:r>
              <a:rPr lang="en-AU" sz="2400" smtClean="0"/>
              <a:t>Maximum demand</a:t>
            </a:r>
          </a:p>
          <a:p>
            <a:pPr eaLnBrk="1" hangingPunct="1"/>
            <a:r>
              <a:rPr lang="en-AU" sz="2400" smtClean="0"/>
              <a:t>System capacity (taking account of both transformer and line/cable capacity)</a:t>
            </a:r>
          </a:p>
          <a:p>
            <a:pPr eaLnBrk="1" hangingPunct="1"/>
            <a:r>
              <a:rPr lang="en-AU" sz="2400" smtClean="0"/>
              <a:t>Reliability (SAIDI and/or SAIFI), and</a:t>
            </a:r>
          </a:p>
          <a:p>
            <a:pPr eaLnBrk="1" hangingPunct="1"/>
            <a:r>
              <a:rPr lang="en-AU" sz="2400" smtClean="0"/>
              <a:t>Throughput (total or by broad customer class or by location).</a:t>
            </a:r>
          </a:p>
          <a:p>
            <a:pPr eaLnBrk="1" hangingPunct="1"/>
            <a:endParaRPr lang="en-AU" sz="2400" smtClean="0"/>
          </a:p>
        </p:txBody>
      </p:sp>
      <p:pic>
        <p:nvPicPr>
          <p:cNvPr id="4608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latin typeface="Lucida Fax" pitchFamily="18" charset="0"/>
              </a:rPr>
              <a:t>Presentation</a:t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/>
            </a:r>
            <a:br>
              <a:rPr lang="en-AU" dirty="0" smtClean="0">
                <a:latin typeface="Lucida Fax" pitchFamily="18" charset="0"/>
              </a:rPr>
            </a:br>
            <a:r>
              <a:rPr lang="en-AU" dirty="0" smtClean="0">
                <a:latin typeface="Lucida Fax" pitchFamily="18" charset="0"/>
              </a:rPr>
              <a:t>Economic Insights</a:t>
            </a:r>
            <a:br>
              <a:rPr lang="en-AU" dirty="0" smtClean="0">
                <a:latin typeface="Lucida Fax" pitchFamily="18" charset="0"/>
              </a:rPr>
            </a:br>
            <a:endParaRPr lang="en-AU" dirty="0">
              <a:latin typeface="Lucida Fax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Environmental factors</a:t>
            </a:r>
            <a:endParaRPr lang="en-AU" sz="3600" dirty="0"/>
          </a:p>
        </p:txBody>
      </p:sp>
      <p:pic>
        <p:nvPicPr>
          <p:cNvPr id="471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Environmental factors 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z="3200" smtClean="0">
                <a:latin typeface="Lucida Fax" pitchFamily="18" charset="0"/>
              </a:rPr>
              <a:t>Criteria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Material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Exogenous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primary driver</a:t>
            </a:r>
          </a:p>
          <a:p>
            <a:pPr eaLnBrk="1" hangingPunct="1"/>
            <a:endParaRPr lang="en-AU" smtClean="0"/>
          </a:p>
        </p:txBody>
      </p:sp>
      <p:pic>
        <p:nvPicPr>
          <p:cNvPr id="4813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Environmental factors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Shortlist /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strawman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sz="3600" smtClean="0"/>
              <a:t>Customer density</a:t>
            </a:r>
          </a:p>
          <a:p>
            <a:pPr>
              <a:buFontTx/>
              <a:buChar char="•"/>
            </a:pPr>
            <a:r>
              <a:rPr lang="en-AU" sz="3600" smtClean="0"/>
              <a:t>Energy density, and</a:t>
            </a:r>
          </a:p>
          <a:p>
            <a:pPr>
              <a:buFontTx/>
              <a:buChar char="•"/>
            </a:pPr>
            <a:r>
              <a:rPr lang="en-AU" sz="3600" smtClean="0"/>
              <a:t>Climatic effects</a:t>
            </a:r>
          </a:p>
          <a:p>
            <a:pPr eaLnBrk="1" hangingPunct="1"/>
            <a:endParaRPr lang="en-AU" smtClean="0"/>
          </a:p>
        </p:txBody>
      </p:sp>
      <p:pic>
        <p:nvPicPr>
          <p:cNvPr id="4915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Structure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This workshop has three parts: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</a:pPr>
            <a:r>
              <a:rPr lang="en-AU" smtClean="0">
                <a:latin typeface="Lucida Fax" pitchFamily="18" charset="0"/>
              </a:rPr>
              <a:t>Application of economic benchmarking techniques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</a:pPr>
            <a:r>
              <a:rPr lang="en-AU" smtClean="0">
                <a:latin typeface="Lucida Fax" pitchFamily="18" charset="0"/>
              </a:rPr>
              <a:t>What are the outputs?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</a:pPr>
            <a:r>
              <a:rPr lang="en-AU" smtClean="0">
                <a:latin typeface="Lucida Fax" pitchFamily="18" charset="0"/>
              </a:rPr>
              <a:t>What are the environmental factors?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Overall objective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Measure the relative efficiency of DNSPs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Measure the change in efficiency over time of DNSPs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Use these measures of efficiency to assist us assess expenditure proposals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Report on relative efficiency of NSPs in benchmarking reports</a:t>
            </a:r>
          </a:p>
        </p:txBody>
      </p:sp>
      <p:pic>
        <p:nvPicPr>
          <p:cNvPr id="122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Initial objectives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Consider appropriate model specification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i.e. - the inputs, outputs and environmental variables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Establish a consistent data set that enables a number of techniques to be applied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Set out the role of economic benchmarking in assessing expenditure forecasts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33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Consultation process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latin typeface="Lucida Fax" pitchFamily="18" charset="0"/>
              </a:rPr>
              <a:t>We are moving from principle to practical issues</a:t>
            </a:r>
          </a:p>
          <a:p>
            <a:pPr eaLnBrk="1" hangingPunct="1">
              <a:defRPr/>
            </a:pPr>
            <a:r>
              <a:rPr lang="en-AU" dirty="0" smtClean="0">
                <a:latin typeface="Lucida Fax" pitchFamily="18" charset="0"/>
              </a:rPr>
              <a:t>Three phases of workshops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Identification of inputs, outputs &amp; environmental factors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Measurement</a:t>
            </a:r>
          </a:p>
          <a:p>
            <a:pPr marL="804863" lvl="1" indent="-457200" eaLnBrk="1" hangingPunct="1">
              <a:buFont typeface="Verdana" pitchFamily="34" charset="0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Application</a:t>
            </a:r>
          </a:p>
          <a:p>
            <a:pPr marL="522288" indent="-457200" eaLnBrk="1" hangingPunct="1">
              <a:defRPr/>
            </a:pPr>
            <a:r>
              <a:rPr lang="en-AU" dirty="0" smtClean="0">
                <a:latin typeface="Lucida Fax" pitchFamily="18" charset="0"/>
              </a:rPr>
              <a:t>Timings available on our website</a:t>
            </a:r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Consultation with sector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Process of consultation “new” to the AER 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are consulting far in advance of Draft Decision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Engaging with stakeholders in the development of our initial thinking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Minutes of meeting will recorded, but not attributed to particular stakeholders</a:t>
            </a:r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1811</Words>
  <Application>Microsoft Office PowerPoint</Application>
  <PresentationFormat>On-screen Show (4:3)</PresentationFormat>
  <Paragraphs>323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Verdana</vt:lpstr>
      <vt:lpstr>Wingdings 2</vt:lpstr>
      <vt:lpstr>Calibri</vt:lpstr>
      <vt:lpstr>Lucida Fax</vt:lpstr>
      <vt:lpstr>Times New Roman</vt:lpstr>
      <vt:lpstr>Aspect</vt:lpstr>
      <vt:lpstr>Better Regulation workshop   distribution outputs and environmental factors</vt:lpstr>
      <vt:lpstr>Agenda</vt:lpstr>
      <vt:lpstr>Expenditure assessment guidelines</vt:lpstr>
      <vt:lpstr>Response to briefing note</vt:lpstr>
      <vt:lpstr>Structure of this workshop</vt:lpstr>
      <vt:lpstr>Overall objective</vt:lpstr>
      <vt:lpstr>Initial objectives</vt:lpstr>
      <vt:lpstr>Consultation process</vt:lpstr>
      <vt:lpstr>Consultation with sector</vt:lpstr>
      <vt:lpstr>Potential application of economic benchmarking  </vt:lpstr>
      <vt:lpstr>Presentation structure</vt:lpstr>
      <vt:lpstr>BACKGROUND AND KEY CONCEPTS</vt:lpstr>
      <vt:lpstr>Efficiency and the AER’s task</vt:lpstr>
      <vt:lpstr>What is economic benchmarking?</vt:lpstr>
      <vt:lpstr>Application of economic benchmarking</vt:lpstr>
      <vt:lpstr>Application to opex assessment</vt:lpstr>
      <vt:lpstr> APPLICATIONS — CROSS-SECTIONAL ANALYSIS</vt:lpstr>
      <vt:lpstr>Cross-sectional analysis</vt:lpstr>
      <vt:lpstr>Basic model – one output</vt:lpstr>
      <vt:lpstr>Extended model – two outputs  </vt:lpstr>
      <vt:lpstr>Extended model – two outputs  </vt:lpstr>
      <vt:lpstr>Extended model – adjusting for environment factors</vt:lpstr>
      <vt:lpstr>Key message from graphical analysis</vt:lpstr>
      <vt:lpstr>Regulatory use of cross-sectional analysis</vt:lpstr>
      <vt:lpstr>Short-run applications</vt:lpstr>
      <vt:lpstr>APPLICATIONS — TIME-SERIES ANALYSIS</vt:lpstr>
      <vt:lpstr>Time-series analysis</vt:lpstr>
      <vt:lpstr>Dynamic model – changes over time</vt:lpstr>
      <vt:lpstr>Dynamic model – decomposition</vt:lpstr>
      <vt:lpstr>Key message from graphical analysis</vt:lpstr>
      <vt:lpstr>Regulatory use of time-series analysis</vt:lpstr>
      <vt:lpstr>Long-run applications (1)</vt:lpstr>
      <vt:lpstr>Long-run applications (2)</vt:lpstr>
      <vt:lpstr>Short-run vs long-run applications</vt:lpstr>
      <vt:lpstr>BENCHMARKING — DEVELOPMENT AND IMPLEMENTATION</vt:lpstr>
      <vt:lpstr>Development and Implementation</vt:lpstr>
      <vt:lpstr>Discussion of application of economic benchmarking</vt:lpstr>
      <vt:lpstr>Presentation  Economic Insights </vt:lpstr>
      <vt:lpstr>Outputs discussion points</vt:lpstr>
      <vt:lpstr>Output specification  Shortlist / strawman</vt:lpstr>
      <vt:lpstr>Presentation  Economic Insights </vt:lpstr>
      <vt:lpstr>Environmental factors  discussion points</vt:lpstr>
      <vt:lpstr>Environmental factors Shortlist / strawman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DNSP outputs &amp; environmental factors</dc:title>
  <dc:creator/>
  <cp:lastModifiedBy/>
  <cp:revision>1</cp:revision>
  <dcterms:created xsi:type="dcterms:W3CDTF">2013-03-21T02:35:53Z</dcterms:created>
  <dcterms:modified xsi:type="dcterms:W3CDTF">2013-03-21T02:36:11Z</dcterms:modified>
</cp:coreProperties>
</file>